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113"/>
  </p:notesMasterIdLst>
  <p:sldIdLst>
    <p:sldId id="296" r:id="rId2"/>
    <p:sldId id="269" r:id="rId3"/>
    <p:sldId id="270" r:id="rId4"/>
    <p:sldId id="297" r:id="rId5"/>
    <p:sldId id="298" r:id="rId6"/>
    <p:sldId id="272" r:id="rId7"/>
    <p:sldId id="313" r:id="rId8"/>
    <p:sldId id="262" r:id="rId9"/>
    <p:sldId id="274" r:id="rId10"/>
    <p:sldId id="344" r:id="rId11"/>
    <p:sldId id="273" r:id="rId12"/>
    <p:sldId id="299" r:id="rId13"/>
    <p:sldId id="275" r:id="rId14"/>
    <p:sldId id="277" r:id="rId15"/>
    <p:sldId id="278" r:id="rId16"/>
    <p:sldId id="279" r:id="rId17"/>
    <p:sldId id="301" r:id="rId18"/>
    <p:sldId id="302" r:id="rId19"/>
    <p:sldId id="370" r:id="rId20"/>
    <p:sldId id="300" r:id="rId21"/>
    <p:sldId id="347" r:id="rId22"/>
    <p:sldId id="280" r:id="rId23"/>
    <p:sldId id="371" r:id="rId24"/>
    <p:sldId id="303" r:id="rId25"/>
    <p:sldId id="372" r:id="rId26"/>
    <p:sldId id="305" r:id="rId27"/>
    <p:sldId id="374" r:id="rId28"/>
    <p:sldId id="375" r:id="rId29"/>
    <p:sldId id="373" r:id="rId30"/>
    <p:sldId id="376" r:id="rId31"/>
    <p:sldId id="369" r:id="rId32"/>
    <p:sldId id="306" r:id="rId33"/>
    <p:sldId id="310" r:id="rId34"/>
    <p:sldId id="311" r:id="rId35"/>
    <p:sldId id="307" r:id="rId36"/>
    <p:sldId id="308" r:id="rId37"/>
    <p:sldId id="309" r:id="rId38"/>
    <p:sldId id="359" r:id="rId39"/>
    <p:sldId id="377" r:id="rId40"/>
    <p:sldId id="378" r:id="rId41"/>
    <p:sldId id="379" r:id="rId42"/>
    <p:sldId id="380" r:id="rId43"/>
    <p:sldId id="381" r:id="rId44"/>
    <p:sldId id="348" r:id="rId45"/>
    <p:sldId id="349" r:id="rId46"/>
    <p:sldId id="350" r:id="rId47"/>
    <p:sldId id="281" r:id="rId48"/>
    <p:sldId id="361" r:id="rId49"/>
    <p:sldId id="362" r:id="rId50"/>
    <p:sldId id="383" r:id="rId51"/>
    <p:sldId id="384" r:id="rId52"/>
    <p:sldId id="351" r:id="rId53"/>
    <p:sldId id="385" r:id="rId54"/>
    <p:sldId id="386" r:id="rId55"/>
    <p:sldId id="387" r:id="rId56"/>
    <p:sldId id="388" r:id="rId57"/>
    <p:sldId id="389" r:id="rId58"/>
    <p:sldId id="390" r:id="rId59"/>
    <p:sldId id="391" r:id="rId60"/>
    <p:sldId id="392" r:id="rId61"/>
    <p:sldId id="393" r:id="rId62"/>
    <p:sldId id="394" r:id="rId63"/>
    <p:sldId id="396" r:id="rId64"/>
    <p:sldId id="395" r:id="rId65"/>
    <p:sldId id="397" r:id="rId66"/>
    <p:sldId id="398" r:id="rId67"/>
    <p:sldId id="399" r:id="rId68"/>
    <p:sldId id="400" r:id="rId69"/>
    <p:sldId id="401" r:id="rId70"/>
    <p:sldId id="402" r:id="rId71"/>
    <p:sldId id="403" r:id="rId72"/>
    <p:sldId id="404" r:id="rId73"/>
    <p:sldId id="405" r:id="rId74"/>
    <p:sldId id="406" r:id="rId75"/>
    <p:sldId id="407" r:id="rId76"/>
    <p:sldId id="408" r:id="rId77"/>
    <p:sldId id="409" r:id="rId78"/>
    <p:sldId id="411" r:id="rId79"/>
    <p:sldId id="410" r:id="rId80"/>
    <p:sldId id="412" r:id="rId81"/>
    <p:sldId id="413" r:id="rId82"/>
    <p:sldId id="414" r:id="rId83"/>
    <p:sldId id="415" r:id="rId84"/>
    <p:sldId id="416" r:id="rId85"/>
    <p:sldId id="417" r:id="rId86"/>
    <p:sldId id="418" r:id="rId87"/>
    <p:sldId id="419" r:id="rId88"/>
    <p:sldId id="420" r:id="rId89"/>
    <p:sldId id="421" r:id="rId90"/>
    <p:sldId id="422" r:id="rId91"/>
    <p:sldId id="423" r:id="rId92"/>
    <p:sldId id="424" r:id="rId93"/>
    <p:sldId id="425" r:id="rId94"/>
    <p:sldId id="426" r:id="rId95"/>
    <p:sldId id="263" r:id="rId96"/>
    <p:sldId id="264" r:id="rId97"/>
    <p:sldId id="265" r:id="rId98"/>
    <p:sldId id="447" r:id="rId99"/>
    <p:sldId id="435" r:id="rId100"/>
    <p:sldId id="436" r:id="rId101"/>
    <p:sldId id="437" r:id="rId102"/>
    <p:sldId id="438" r:id="rId103"/>
    <p:sldId id="439" r:id="rId104"/>
    <p:sldId id="440" r:id="rId105"/>
    <p:sldId id="441" r:id="rId106"/>
    <p:sldId id="442" r:id="rId107"/>
    <p:sldId id="443" r:id="rId108"/>
    <p:sldId id="444" r:id="rId109"/>
    <p:sldId id="446" r:id="rId110"/>
    <p:sldId id="445" r:id="rId111"/>
    <p:sldId id="354" r:id="rId1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7"/>
    <p:restoredTop sz="94674"/>
  </p:normalViewPr>
  <p:slideViewPr>
    <p:cSldViewPr snapToGrid="0">
      <p:cViewPr varScale="1">
        <p:scale>
          <a:sx n="121" d="100"/>
          <a:sy n="121" d="100"/>
        </p:scale>
        <p:origin x="35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EB2F4-8759-9646-BF70-8E86F6C6DBEE}" type="datetimeFigureOut">
              <a:rPr lang="tr-TR" smtClean="0"/>
              <a:t>8.04.2023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88140-00D4-6D43-A7AA-6E87E04D4D18}" type="slidenum">
              <a:rPr lang="tr-TR" smtClean="0"/>
              <a:t>‹#›</a:t>
            </a:fld>
            <a:endParaRPr lang="tr-TR"/>
          </a:p>
        </p:txBody>
      </p:sp>
    </p:spTree>
    <p:extLst>
      <p:ext uri="{BB962C8B-B14F-4D97-AF65-F5344CB8AC3E}">
        <p14:creationId xmlns:p14="http://schemas.microsoft.com/office/powerpoint/2010/main" val="236305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B83D38-B8A2-4415-B26D-FD0DA818E1DB}" type="slidenum">
              <a:rPr lang="tr-TR" smtClean="0"/>
              <a:t>7</a:t>
            </a:fld>
            <a:endParaRPr lang="tr-TR"/>
          </a:p>
        </p:txBody>
      </p:sp>
    </p:spTree>
    <p:extLst>
      <p:ext uri="{BB962C8B-B14F-4D97-AF65-F5344CB8AC3E}">
        <p14:creationId xmlns:p14="http://schemas.microsoft.com/office/powerpoint/2010/main" val="650807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32</a:t>
            </a:fld>
            <a:endParaRPr lang="tr-TR"/>
          </a:p>
        </p:txBody>
      </p:sp>
    </p:spTree>
    <p:extLst>
      <p:ext uri="{BB962C8B-B14F-4D97-AF65-F5344CB8AC3E}">
        <p14:creationId xmlns:p14="http://schemas.microsoft.com/office/powerpoint/2010/main" val="3931848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33</a:t>
            </a:fld>
            <a:endParaRPr lang="tr-TR"/>
          </a:p>
        </p:txBody>
      </p:sp>
    </p:spTree>
    <p:extLst>
      <p:ext uri="{BB962C8B-B14F-4D97-AF65-F5344CB8AC3E}">
        <p14:creationId xmlns:p14="http://schemas.microsoft.com/office/powerpoint/2010/main" val="3205606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34</a:t>
            </a:fld>
            <a:endParaRPr lang="tr-TR"/>
          </a:p>
        </p:txBody>
      </p:sp>
    </p:spTree>
    <p:extLst>
      <p:ext uri="{BB962C8B-B14F-4D97-AF65-F5344CB8AC3E}">
        <p14:creationId xmlns:p14="http://schemas.microsoft.com/office/powerpoint/2010/main" val="484011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35</a:t>
            </a:fld>
            <a:endParaRPr lang="tr-TR"/>
          </a:p>
        </p:txBody>
      </p:sp>
    </p:spTree>
    <p:extLst>
      <p:ext uri="{BB962C8B-B14F-4D97-AF65-F5344CB8AC3E}">
        <p14:creationId xmlns:p14="http://schemas.microsoft.com/office/powerpoint/2010/main" val="3817782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36</a:t>
            </a:fld>
            <a:endParaRPr lang="tr-TR"/>
          </a:p>
        </p:txBody>
      </p:sp>
    </p:spTree>
    <p:extLst>
      <p:ext uri="{BB962C8B-B14F-4D97-AF65-F5344CB8AC3E}">
        <p14:creationId xmlns:p14="http://schemas.microsoft.com/office/powerpoint/2010/main" val="3714135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37</a:t>
            </a:fld>
            <a:endParaRPr lang="tr-TR"/>
          </a:p>
        </p:txBody>
      </p:sp>
    </p:spTree>
    <p:extLst>
      <p:ext uri="{BB962C8B-B14F-4D97-AF65-F5344CB8AC3E}">
        <p14:creationId xmlns:p14="http://schemas.microsoft.com/office/powerpoint/2010/main" val="846823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45</a:t>
            </a:fld>
            <a:endParaRPr lang="tr-TR"/>
          </a:p>
        </p:txBody>
      </p:sp>
    </p:spTree>
    <p:extLst>
      <p:ext uri="{BB962C8B-B14F-4D97-AF65-F5344CB8AC3E}">
        <p14:creationId xmlns:p14="http://schemas.microsoft.com/office/powerpoint/2010/main" val="3393627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49</a:t>
            </a:fld>
            <a:endParaRPr lang="tr-TR"/>
          </a:p>
        </p:txBody>
      </p:sp>
    </p:spTree>
    <p:extLst>
      <p:ext uri="{BB962C8B-B14F-4D97-AF65-F5344CB8AC3E}">
        <p14:creationId xmlns:p14="http://schemas.microsoft.com/office/powerpoint/2010/main" val="3070573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64</a:t>
            </a:fld>
            <a:endParaRPr lang="tr-TR"/>
          </a:p>
        </p:txBody>
      </p:sp>
    </p:spTree>
    <p:extLst>
      <p:ext uri="{BB962C8B-B14F-4D97-AF65-F5344CB8AC3E}">
        <p14:creationId xmlns:p14="http://schemas.microsoft.com/office/powerpoint/2010/main" val="491695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65</a:t>
            </a:fld>
            <a:endParaRPr lang="tr-TR"/>
          </a:p>
        </p:txBody>
      </p:sp>
    </p:spTree>
    <p:extLst>
      <p:ext uri="{BB962C8B-B14F-4D97-AF65-F5344CB8AC3E}">
        <p14:creationId xmlns:p14="http://schemas.microsoft.com/office/powerpoint/2010/main" val="3105425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B83D38-B8A2-4415-B26D-FD0DA818E1DB}" type="slidenum">
              <a:rPr lang="tr-TR" smtClean="0"/>
              <a:t>10</a:t>
            </a:fld>
            <a:endParaRPr lang="tr-TR"/>
          </a:p>
        </p:txBody>
      </p:sp>
    </p:spTree>
    <p:extLst>
      <p:ext uri="{BB962C8B-B14F-4D97-AF65-F5344CB8AC3E}">
        <p14:creationId xmlns:p14="http://schemas.microsoft.com/office/powerpoint/2010/main" val="3343952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66</a:t>
            </a:fld>
            <a:endParaRPr lang="tr-TR"/>
          </a:p>
        </p:txBody>
      </p:sp>
    </p:spTree>
    <p:extLst>
      <p:ext uri="{BB962C8B-B14F-4D97-AF65-F5344CB8AC3E}">
        <p14:creationId xmlns:p14="http://schemas.microsoft.com/office/powerpoint/2010/main" val="3797293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67</a:t>
            </a:fld>
            <a:endParaRPr lang="tr-TR"/>
          </a:p>
        </p:txBody>
      </p:sp>
    </p:spTree>
    <p:extLst>
      <p:ext uri="{BB962C8B-B14F-4D97-AF65-F5344CB8AC3E}">
        <p14:creationId xmlns:p14="http://schemas.microsoft.com/office/powerpoint/2010/main" val="210770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68</a:t>
            </a:fld>
            <a:endParaRPr lang="tr-TR"/>
          </a:p>
        </p:txBody>
      </p:sp>
    </p:spTree>
    <p:extLst>
      <p:ext uri="{BB962C8B-B14F-4D97-AF65-F5344CB8AC3E}">
        <p14:creationId xmlns:p14="http://schemas.microsoft.com/office/powerpoint/2010/main" val="1398562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69</a:t>
            </a:fld>
            <a:endParaRPr lang="tr-TR"/>
          </a:p>
        </p:txBody>
      </p:sp>
    </p:spTree>
    <p:extLst>
      <p:ext uri="{BB962C8B-B14F-4D97-AF65-F5344CB8AC3E}">
        <p14:creationId xmlns:p14="http://schemas.microsoft.com/office/powerpoint/2010/main" val="23065592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70</a:t>
            </a:fld>
            <a:endParaRPr lang="tr-TR"/>
          </a:p>
        </p:txBody>
      </p:sp>
    </p:spTree>
    <p:extLst>
      <p:ext uri="{BB962C8B-B14F-4D97-AF65-F5344CB8AC3E}">
        <p14:creationId xmlns:p14="http://schemas.microsoft.com/office/powerpoint/2010/main" val="122063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71</a:t>
            </a:fld>
            <a:endParaRPr lang="tr-TR"/>
          </a:p>
        </p:txBody>
      </p:sp>
    </p:spTree>
    <p:extLst>
      <p:ext uri="{BB962C8B-B14F-4D97-AF65-F5344CB8AC3E}">
        <p14:creationId xmlns:p14="http://schemas.microsoft.com/office/powerpoint/2010/main" val="1671303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72</a:t>
            </a:fld>
            <a:endParaRPr lang="tr-TR"/>
          </a:p>
        </p:txBody>
      </p:sp>
    </p:spTree>
    <p:extLst>
      <p:ext uri="{BB962C8B-B14F-4D97-AF65-F5344CB8AC3E}">
        <p14:creationId xmlns:p14="http://schemas.microsoft.com/office/powerpoint/2010/main" val="3981387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73</a:t>
            </a:fld>
            <a:endParaRPr lang="tr-TR"/>
          </a:p>
        </p:txBody>
      </p:sp>
    </p:spTree>
    <p:extLst>
      <p:ext uri="{BB962C8B-B14F-4D97-AF65-F5344CB8AC3E}">
        <p14:creationId xmlns:p14="http://schemas.microsoft.com/office/powerpoint/2010/main" val="40401551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74</a:t>
            </a:fld>
            <a:endParaRPr lang="tr-TR"/>
          </a:p>
        </p:txBody>
      </p:sp>
    </p:spTree>
    <p:extLst>
      <p:ext uri="{BB962C8B-B14F-4D97-AF65-F5344CB8AC3E}">
        <p14:creationId xmlns:p14="http://schemas.microsoft.com/office/powerpoint/2010/main" val="3592614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75</a:t>
            </a:fld>
            <a:endParaRPr lang="tr-TR"/>
          </a:p>
        </p:txBody>
      </p:sp>
    </p:spTree>
    <p:extLst>
      <p:ext uri="{BB962C8B-B14F-4D97-AF65-F5344CB8AC3E}">
        <p14:creationId xmlns:p14="http://schemas.microsoft.com/office/powerpoint/2010/main" val="5493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16</a:t>
            </a:fld>
            <a:endParaRPr lang="tr-TR"/>
          </a:p>
        </p:txBody>
      </p:sp>
    </p:spTree>
    <p:extLst>
      <p:ext uri="{BB962C8B-B14F-4D97-AF65-F5344CB8AC3E}">
        <p14:creationId xmlns:p14="http://schemas.microsoft.com/office/powerpoint/2010/main" val="2225497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76</a:t>
            </a:fld>
            <a:endParaRPr lang="tr-TR"/>
          </a:p>
        </p:txBody>
      </p:sp>
    </p:spTree>
    <p:extLst>
      <p:ext uri="{BB962C8B-B14F-4D97-AF65-F5344CB8AC3E}">
        <p14:creationId xmlns:p14="http://schemas.microsoft.com/office/powerpoint/2010/main" val="965875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77</a:t>
            </a:fld>
            <a:endParaRPr lang="tr-TR"/>
          </a:p>
        </p:txBody>
      </p:sp>
    </p:spTree>
    <p:extLst>
      <p:ext uri="{BB962C8B-B14F-4D97-AF65-F5344CB8AC3E}">
        <p14:creationId xmlns:p14="http://schemas.microsoft.com/office/powerpoint/2010/main" val="9022999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78</a:t>
            </a:fld>
            <a:endParaRPr lang="tr-TR"/>
          </a:p>
        </p:txBody>
      </p:sp>
    </p:spTree>
    <p:extLst>
      <p:ext uri="{BB962C8B-B14F-4D97-AF65-F5344CB8AC3E}">
        <p14:creationId xmlns:p14="http://schemas.microsoft.com/office/powerpoint/2010/main" val="40682203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79</a:t>
            </a:fld>
            <a:endParaRPr lang="tr-TR"/>
          </a:p>
        </p:txBody>
      </p:sp>
    </p:spTree>
    <p:extLst>
      <p:ext uri="{BB962C8B-B14F-4D97-AF65-F5344CB8AC3E}">
        <p14:creationId xmlns:p14="http://schemas.microsoft.com/office/powerpoint/2010/main" val="37183326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80</a:t>
            </a:fld>
            <a:endParaRPr lang="tr-TR"/>
          </a:p>
        </p:txBody>
      </p:sp>
    </p:spTree>
    <p:extLst>
      <p:ext uri="{BB962C8B-B14F-4D97-AF65-F5344CB8AC3E}">
        <p14:creationId xmlns:p14="http://schemas.microsoft.com/office/powerpoint/2010/main" val="29391622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81</a:t>
            </a:fld>
            <a:endParaRPr lang="tr-TR"/>
          </a:p>
        </p:txBody>
      </p:sp>
    </p:spTree>
    <p:extLst>
      <p:ext uri="{BB962C8B-B14F-4D97-AF65-F5344CB8AC3E}">
        <p14:creationId xmlns:p14="http://schemas.microsoft.com/office/powerpoint/2010/main" val="23491714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82</a:t>
            </a:fld>
            <a:endParaRPr lang="tr-TR"/>
          </a:p>
        </p:txBody>
      </p:sp>
    </p:spTree>
    <p:extLst>
      <p:ext uri="{BB962C8B-B14F-4D97-AF65-F5344CB8AC3E}">
        <p14:creationId xmlns:p14="http://schemas.microsoft.com/office/powerpoint/2010/main" val="30594888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83</a:t>
            </a:fld>
            <a:endParaRPr lang="tr-TR"/>
          </a:p>
        </p:txBody>
      </p:sp>
    </p:spTree>
    <p:extLst>
      <p:ext uri="{BB962C8B-B14F-4D97-AF65-F5344CB8AC3E}">
        <p14:creationId xmlns:p14="http://schemas.microsoft.com/office/powerpoint/2010/main" val="42878633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84</a:t>
            </a:fld>
            <a:endParaRPr lang="tr-TR"/>
          </a:p>
        </p:txBody>
      </p:sp>
    </p:spTree>
    <p:extLst>
      <p:ext uri="{BB962C8B-B14F-4D97-AF65-F5344CB8AC3E}">
        <p14:creationId xmlns:p14="http://schemas.microsoft.com/office/powerpoint/2010/main" val="35178983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85</a:t>
            </a:fld>
            <a:endParaRPr lang="tr-TR"/>
          </a:p>
        </p:txBody>
      </p:sp>
    </p:spTree>
    <p:extLst>
      <p:ext uri="{BB962C8B-B14F-4D97-AF65-F5344CB8AC3E}">
        <p14:creationId xmlns:p14="http://schemas.microsoft.com/office/powerpoint/2010/main" val="1387553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26</a:t>
            </a:fld>
            <a:endParaRPr lang="tr-TR"/>
          </a:p>
        </p:txBody>
      </p:sp>
    </p:spTree>
    <p:extLst>
      <p:ext uri="{BB962C8B-B14F-4D97-AF65-F5344CB8AC3E}">
        <p14:creationId xmlns:p14="http://schemas.microsoft.com/office/powerpoint/2010/main" val="14700051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86</a:t>
            </a:fld>
            <a:endParaRPr lang="tr-TR"/>
          </a:p>
        </p:txBody>
      </p:sp>
    </p:spTree>
    <p:extLst>
      <p:ext uri="{BB962C8B-B14F-4D97-AF65-F5344CB8AC3E}">
        <p14:creationId xmlns:p14="http://schemas.microsoft.com/office/powerpoint/2010/main" val="6549583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87</a:t>
            </a:fld>
            <a:endParaRPr lang="tr-TR"/>
          </a:p>
        </p:txBody>
      </p:sp>
    </p:spTree>
    <p:extLst>
      <p:ext uri="{BB962C8B-B14F-4D97-AF65-F5344CB8AC3E}">
        <p14:creationId xmlns:p14="http://schemas.microsoft.com/office/powerpoint/2010/main" val="7935129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88</a:t>
            </a:fld>
            <a:endParaRPr lang="tr-TR"/>
          </a:p>
        </p:txBody>
      </p:sp>
    </p:spTree>
    <p:extLst>
      <p:ext uri="{BB962C8B-B14F-4D97-AF65-F5344CB8AC3E}">
        <p14:creationId xmlns:p14="http://schemas.microsoft.com/office/powerpoint/2010/main" val="10162406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89</a:t>
            </a:fld>
            <a:endParaRPr lang="tr-TR"/>
          </a:p>
        </p:txBody>
      </p:sp>
    </p:spTree>
    <p:extLst>
      <p:ext uri="{BB962C8B-B14F-4D97-AF65-F5344CB8AC3E}">
        <p14:creationId xmlns:p14="http://schemas.microsoft.com/office/powerpoint/2010/main" val="1681843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90</a:t>
            </a:fld>
            <a:endParaRPr lang="tr-TR"/>
          </a:p>
        </p:txBody>
      </p:sp>
    </p:spTree>
    <p:extLst>
      <p:ext uri="{BB962C8B-B14F-4D97-AF65-F5344CB8AC3E}">
        <p14:creationId xmlns:p14="http://schemas.microsoft.com/office/powerpoint/2010/main" val="11402154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91</a:t>
            </a:fld>
            <a:endParaRPr lang="tr-TR"/>
          </a:p>
        </p:txBody>
      </p:sp>
    </p:spTree>
    <p:extLst>
      <p:ext uri="{BB962C8B-B14F-4D97-AF65-F5344CB8AC3E}">
        <p14:creationId xmlns:p14="http://schemas.microsoft.com/office/powerpoint/2010/main" val="34459941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92</a:t>
            </a:fld>
            <a:endParaRPr lang="tr-TR"/>
          </a:p>
        </p:txBody>
      </p:sp>
    </p:spTree>
    <p:extLst>
      <p:ext uri="{BB962C8B-B14F-4D97-AF65-F5344CB8AC3E}">
        <p14:creationId xmlns:p14="http://schemas.microsoft.com/office/powerpoint/2010/main" val="33041613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93</a:t>
            </a:fld>
            <a:endParaRPr lang="tr-TR"/>
          </a:p>
        </p:txBody>
      </p:sp>
    </p:spTree>
    <p:extLst>
      <p:ext uri="{BB962C8B-B14F-4D97-AF65-F5344CB8AC3E}">
        <p14:creationId xmlns:p14="http://schemas.microsoft.com/office/powerpoint/2010/main" val="62539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94</a:t>
            </a:fld>
            <a:endParaRPr lang="tr-TR"/>
          </a:p>
        </p:txBody>
      </p:sp>
    </p:spTree>
    <p:extLst>
      <p:ext uri="{BB962C8B-B14F-4D97-AF65-F5344CB8AC3E}">
        <p14:creationId xmlns:p14="http://schemas.microsoft.com/office/powerpoint/2010/main" val="17736287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99</a:t>
            </a:fld>
            <a:endParaRPr lang="tr-TR"/>
          </a:p>
        </p:txBody>
      </p:sp>
    </p:spTree>
    <p:extLst>
      <p:ext uri="{BB962C8B-B14F-4D97-AF65-F5344CB8AC3E}">
        <p14:creationId xmlns:p14="http://schemas.microsoft.com/office/powerpoint/2010/main" val="2846034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27</a:t>
            </a:fld>
            <a:endParaRPr lang="tr-TR"/>
          </a:p>
        </p:txBody>
      </p:sp>
    </p:spTree>
    <p:extLst>
      <p:ext uri="{BB962C8B-B14F-4D97-AF65-F5344CB8AC3E}">
        <p14:creationId xmlns:p14="http://schemas.microsoft.com/office/powerpoint/2010/main" val="10273630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100</a:t>
            </a:fld>
            <a:endParaRPr lang="tr-TR"/>
          </a:p>
        </p:txBody>
      </p:sp>
    </p:spTree>
    <p:extLst>
      <p:ext uri="{BB962C8B-B14F-4D97-AF65-F5344CB8AC3E}">
        <p14:creationId xmlns:p14="http://schemas.microsoft.com/office/powerpoint/2010/main" val="28620306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101</a:t>
            </a:fld>
            <a:endParaRPr lang="tr-TR"/>
          </a:p>
        </p:txBody>
      </p:sp>
    </p:spTree>
    <p:extLst>
      <p:ext uri="{BB962C8B-B14F-4D97-AF65-F5344CB8AC3E}">
        <p14:creationId xmlns:p14="http://schemas.microsoft.com/office/powerpoint/2010/main" val="25109800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102</a:t>
            </a:fld>
            <a:endParaRPr lang="tr-TR"/>
          </a:p>
        </p:txBody>
      </p:sp>
    </p:spTree>
    <p:extLst>
      <p:ext uri="{BB962C8B-B14F-4D97-AF65-F5344CB8AC3E}">
        <p14:creationId xmlns:p14="http://schemas.microsoft.com/office/powerpoint/2010/main" val="27186777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103</a:t>
            </a:fld>
            <a:endParaRPr lang="tr-TR"/>
          </a:p>
        </p:txBody>
      </p:sp>
    </p:spTree>
    <p:extLst>
      <p:ext uri="{BB962C8B-B14F-4D97-AF65-F5344CB8AC3E}">
        <p14:creationId xmlns:p14="http://schemas.microsoft.com/office/powerpoint/2010/main" val="2433123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104</a:t>
            </a:fld>
            <a:endParaRPr lang="tr-TR"/>
          </a:p>
        </p:txBody>
      </p:sp>
    </p:spTree>
    <p:extLst>
      <p:ext uri="{BB962C8B-B14F-4D97-AF65-F5344CB8AC3E}">
        <p14:creationId xmlns:p14="http://schemas.microsoft.com/office/powerpoint/2010/main" val="376977979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105</a:t>
            </a:fld>
            <a:endParaRPr lang="tr-TR"/>
          </a:p>
        </p:txBody>
      </p:sp>
    </p:spTree>
    <p:extLst>
      <p:ext uri="{BB962C8B-B14F-4D97-AF65-F5344CB8AC3E}">
        <p14:creationId xmlns:p14="http://schemas.microsoft.com/office/powerpoint/2010/main" val="32744584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106</a:t>
            </a:fld>
            <a:endParaRPr lang="tr-TR"/>
          </a:p>
        </p:txBody>
      </p:sp>
    </p:spTree>
    <p:extLst>
      <p:ext uri="{BB962C8B-B14F-4D97-AF65-F5344CB8AC3E}">
        <p14:creationId xmlns:p14="http://schemas.microsoft.com/office/powerpoint/2010/main" val="9537131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107</a:t>
            </a:fld>
            <a:endParaRPr lang="tr-TR"/>
          </a:p>
        </p:txBody>
      </p:sp>
    </p:spTree>
    <p:extLst>
      <p:ext uri="{BB962C8B-B14F-4D97-AF65-F5344CB8AC3E}">
        <p14:creationId xmlns:p14="http://schemas.microsoft.com/office/powerpoint/2010/main" val="39441829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108</a:t>
            </a:fld>
            <a:endParaRPr lang="tr-TR"/>
          </a:p>
        </p:txBody>
      </p:sp>
    </p:spTree>
    <p:extLst>
      <p:ext uri="{BB962C8B-B14F-4D97-AF65-F5344CB8AC3E}">
        <p14:creationId xmlns:p14="http://schemas.microsoft.com/office/powerpoint/2010/main" val="42607188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109</a:t>
            </a:fld>
            <a:endParaRPr lang="tr-TR"/>
          </a:p>
        </p:txBody>
      </p:sp>
    </p:spTree>
    <p:extLst>
      <p:ext uri="{BB962C8B-B14F-4D97-AF65-F5344CB8AC3E}">
        <p14:creationId xmlns:p14="http://schemas.microsoft.com/office/powerpoint/2010/main" val="150854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28</a:t>
            </a:fld>
            <a:endParaRPr lang="tr-TR"/>
          </a:p>
        </p:txBody>
      </p:sp>
    </p:spTree>
    <p:extLst>
      <p:ext uri="{BB962C8B-B14F-4D97-AF65-F5344CB8AC3E}">
        <p14:creationId xmlns:p14="http://schemas.microsoft.com/office/powerpoint/2010/main" val="23149408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110</a:t>
            </a:fld>
            <a:endParaRPr lang="tr-TR"/>
          </a:p>
        </p:txBody>
      </p:sp>
    </p:spTree>
    <p:extLst>
      <p:ext uri="{BB962C8B-B14F-4D97-AF65-F5344CB8AC3E}">
        <p14:creationId xmlns:p14="http://schemas.microsoft.com/office/powerpoint/2010/main" val="392756322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111</a:t>
            </a:fld>
            <a:endParaRPr lang="tr-TR"/>
          </a:p>
        </p:txBody>
      </p:sp>
    </p:spTree>
    <p:extLst>
      <p:ext uri="{BB962C8B-B14F-4D97-AF65-F5344CB8AC3E}">
        <p14:creationId xmlns:p14="http://schemas.microsoft.com/office/powerpoint/2010/main" val="1900129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29</a:t>
            </a:fld>
            <a:endParaRPr lang="tr-TR"/>
          </a:p>
        </p:txBody>
      </p:sp>
    </p:spTree>
    <p:extLst>
      <p:ext uri="{BB962C8B-B14F-4D97-AF65-F5344CB8AC3E}">
        <p14:creationId xmlns:p14="http://schemas.microsoft.com/office/powerpoint/2010/main" val="1554120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30</a:t>
            </a:fld>
            <a:endParaRPr lang="tr-TR"/>
          </a:p>
        </p:txBody>
      </p:sp>
    </p:spTree>
    <p:extLst>
      <p:ext uri="{BB962C8B-B14F-4D97-AF65-F5344CB8AC3E}">
        <p14:creationId xmlns:p14="http://schemas.microsoft.com/office/powerpoint/2010/main" val="3707297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AF88140-00D4-6D43-A7AA-6E87E04D4D18}" type="slidenum">
              <a:rPr lang="tr-TR" smtClean="0"/>
              <a:t>31</a:t>
            </a:fld>
            <a:endParaRPr lang="tr-TR"/>
          </a:p>
        </p:txBody>
      </p:sp>
    </p:spTree>
    <p:extLst>
      <p:ext uri="{BB962C8B-B14F-4D97-AF65-F5344CB8AC3E}">
        <p14:creationId xmlns:p14="http://schemas.microsoft.com/office/powerpoint/2010/main" val="104511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1743954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396294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0511CD-398D-4034-88BD-9E9BDE094D9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1811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9097E3A-E3FC-44B8-B189-8D666740058A}" type="datetimeFigureOut">
              <a:rPr lang="tr-TR" smtClean="0"/>
              <a:t>8.04.2023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3007808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9097E3A-E3FC-44B8-B189-8D666740058A}" type="datetimeFigureOut">
              <a:rPr lang="tr-TR" smtClean="0"/>
              <a:t>8.04.2023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0511CD-398D-4034-88BD-9E9BDE094D9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96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9097E3A-E3FC-44B8-B189-8D666740058A}" type="datetimeFigureOut">
              <a:rPr lang="tr-TR" smtClean="0"/>
              <a:t>8.04.2023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85773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806903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72435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52580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097E3A-E3FC-44B8-B189-8D666740058A}" type="datetimeFigureOut">
              <a:rPr lang="tr-TR" smtClean="0"/>
              <a:t>8.04.2023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161279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9097E3A-E3FC-44B8-B189-8D666740058A}" type="datetimeFigureOut">
              <a:rPr lang="tr-TR" smtClean="0"/>
              <a:t>8.04.2023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215444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9097E3A-E3FC-44B8-B189-8D666740058A}" type="datetimeFigureOut">
              <a:rPr lang="tr-TR" smtClean="0"/>
              <a:t>8.04.2023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3369532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9097E3A-E3FC-44B8-B189-8D666740058A}" type="datetimeFigureOut">
              <a:rPr lang="tr-TR" smtClean="0"/>
              <a:t>8.04.2023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164698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97E3A-E3FC-44B8-B189-8D666740058A}" type="datetimeFigureOut">
              <a:rPr lang="tr-TR" smtClean="0"/>
              <a:t>8.04.2023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89393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9097E3A-E3FC-44B8-B189-8D666740058A}" type="datetimeFigureOut">
              <a:rPr lang="tr-TR" smtClean="0"/>
              <a:t>8.04.2023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14481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9097E3A-E3FC-44B8-B189-8D666740058A}" type="datetimeFigureOut">
              <a:rPr lang="tr-TR" smtClean="0"/>
              <a:t>8.04.2023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0511CD-398D-4034-88BD-9E9BDE094D91}" type="slidenum">
              <a:rPr lang="tr-TR" smtClean="0"/>
              <a:t>‹#›</a:t>
            </a:fld>
            <a:endParaRPr lang="tr-TR"/>
          </a:p>
        </p:txBody>
      </p:sp>
    </p:spTree>
    <p:extLst>
      <p:ext uri="{BB962C8B-B14F-4D97-AF65-F5344CB8AC3E}">
        <p14:creationId xmlns:p14="http://schemas.microsoft.com/office/powerpoint/2010/main" val="300072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097E3A-E3FC-44B8-B189-8D666740058A}" type="datetimeFigureOut">
              <a:rPr lang="tr-TR" smtClean="0"/>
              <a:t>8.04.2023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0511CD-398D-4034-88BD-9E9BDE094D91}" type="slidenum">
              <a:rPr lang="tr-TR" smtClean="0"/>
              <a:t>‹#›</a:t>
            </a:fld>
            <a:endParaRPr lang="tr-TR"/>
          </a:p>
        </p:txBody>
      </p:sp>
    </p:spTree>
    <p:extLst>
      <p:ext uri="{BB962C8B-B14F-4D97-AF65-F5344CB8AC3E}">
        <p14:creationId xmlns:p14="http://schemas.microsoft.com/office/powerpoint/2010/main" val="3835914797"/>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www.turkiye.gov.tr/" TargetMode="External"/><Relationship Id="rId2" Type="http://schemas.openxmlformats.org/officeDocument/2006/relationships/hyperlink" Target="http://www.gib.gov.tr/"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3" Type="http://schemas.openxmlformats.org/officeDocument/2006/relationships/hyperlink" Target="https://www.ekonomim.com/emtia" TargetMode="Externa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3" Type="http://schemas.openxmlformats.org/officeDocument/2006/relationships/hyperlink" Target="https://www.ekonomim.com/finans/faiz"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702773" y="734091"/>
            <a:ext cx="9902587" cy="5708750"/>
          </a:xfrm>
          <a:solidFill>
            <a:schemeClr val="accent1"/>
          </a:solidFill>
        </p:spPr>
        <p:txBody>
          <a:bodyPr>
            <a:normAutofit/>
          </a:bodyPr>
          <a:lstStyle/>
          <a:p>
            <a:pPr algn="ctr"/>
            <a:br>
              <a:rPr lang="tr-TR" sz="4400" b="1" dirty="0">
                <a:solidFill>
                  <a:schemeClr val="bg1"/>
                </a:solidFill>
              </a:rPr>
            </a:br>
            <a:r>
              <a:rPr lang="tr-TR" sz="4400" b="1" dirty="0">
                <a:solidFill>
                  <a:schemeClr val="bg1"/>
                </a:solidFill>
              </a:rPr>
              <a:t>BORÇ YAPILANDIRMASI, </a:t>
            </a:r>
            <a:br>
              <a:rPr lang="tr-TR" sz="4400" b="1" dirty="0">
                <a:solidFill>
                  <a:schemeClr val="bg1"/>
                </a:solidFill>
              </a:rPr>
            </a:br>
            <a:r>
              <a:rPr lang="tr-TR" sz="4400" b="1" dirty="0">
                <a:solidFill>
                  <a:schemeClr val="bg1"/>
                </a:solidFill>
              </a:rPr>
              <a:t>İŞLETME KAYITLARININ </a:t>
            </a:r>
            <a:br>
              <a:rPr lang="tr-TR" sz="4400" b="1" dirty="0">
                <a:solidFill>
                  <a:schemeClr val="bg1"/>
                </a:solidFill>
              </a:rPr>
            </a:br>
            <a:r>
              <a:rPr lang="tr-TR" sz="4400" b="1" dirty="0">
                <a:solidFill>
                  <a:schemeClr val="bg1"/>
                </a:solidFill>
              </a:rPr>
              <a:t>DÜZELTİLMESİ VE </a:t>
            </a:r>
            <a:br>
              <a:rPr lang="tr-TR" sz="4400" b="1" dirty="0">
                <a:solidFill>
                  <a:schemeClr val="bg1"/>
                </a:solidFill>
              </a:rPr>
            </a:br>
            <a:r>
              <a:rPr lang="tr-TR" sz="4400" b="1" dirty="0">
                <a:solidFill>
                  <a:schemeClr val="bg1"/>
                </a:solidFill>
              </a:rPr>
              <a:t>EK VERGİ</a:t>
            </a:r>
            <a:br>
              <a:rPr lang="tr-TR" sz="3600" b="1" dirty="0">
                <a:solidFill>
                  <a:schemeClr val="bg1"/>
                </a:solidFill>
              </a:rPr>
            </a:br>
            <a:br>
              <a:rPr lang="tr-TR" sz="3600" b="1" dirty="0">
                <a:solidFill>
                  <a:schemeClr val="bg1"/>
                </a:solidFill>
              </a:rPr>
            </a:br>
            <a:r>
              <a:rPr lang="tr-TR" sz="3600" b="1" dirty="0">
                <a:solidFill>
                  <a:schemeClr val="bg1"/>
                </a:solidFill>
              </a:rPr>
              <a:t>ABDULLAH TOLU</a:t>
            </a:r>
            <a:br>
              <a:rPr lang="tr-TR" sz="3600" b="1" dirty="0">
                <a:solidFill>
                  <a:schemeClr val="bg1"/>
                </a:solidFill>
              </a:rPr>
            </a:br>
            <a:r>
              <a:rPr lang="tr-TR" sz="3600" b="1" dirty="0">
                <a:solidFill>
                  <a:schemeClr val="bg1"/>
                </a:solidFill>
              </a:rPr>
              <a:t>YMM</a:t>
            </a:r>
            <a:br>
              <a:rPr lang="tr-TR" sz="3600" b="1" dirty="0">
                <a:solidFill>
                  <a:schemeClr val="bg1"/>
                </a:solidFill>
              </a:rPr>
            </a:br>
            <a:r>
              <a:rPr lang="tr-TR" b="1" dirty="0">
                <a:solidFill>
                  <a:schemeClr val="bg1"/>
                </a:solidFill>
              </a:rPr>
              <a:t>BURSA</a:t>
            </a:r>
            <a:r>
              <a:rPr lang="tr-TR" sz="3600" b="1" dirty="0">
                <a:solidFill>
                  <a:schemeClr val="bg1"/>
                </a:solidFill>
              </a:rPr>
              <a:t>, </a:t>
            </a:r>
            <a:r>
              <a:rPr lang="tr-TR" b="1" dirty="0">
                <a:solidFill>
                  <a:schemeClr val="bg1"/>
                </a:solidFill>
              </a:rPr>
              <a:t>8</a:t>
            </a:r>
            <a:r>
              <a:rPr lang="tr-TR" sz="3600" b="1" dirty="0">
                <a:solidFill>
                  <a:schemeClr val="bg1"/>
                </a:solidFill>
              </a:rPr>
              <a:t> NİSAN 2023</a:t>
            </a:r>
          </a:p>
        </p:txBody>
      </p:sp>
    </p:spTree>
    <p:extLst>
      <p:ext uri="{BB962C8B-B14F-4D97-AF65-F5344CB8AC3E}">
        <p14:creationId xmlns:p14="http://schemas.microsoft.com/office/powerpoint/2010/main" val="4071992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F4C1FD1A-7461-47FF-B72A-E3AC2F35BAB6}" type="slidenum">
              <a:rPr lang="tr-TR" smtClean="0">
                <a:solidFill>
                  <a:prstClr val="black"/>
                </a:solidFill>
              </a:rPr>
              <a:pPr/>
              <a:t>10</a:t>
            </a:fld>
            <a:endParaRPr lang="tr-TR" dirty="0">
              <a:solidFill>
                <a:prstClr val="black"/>
              </a:solidFill>
            </a:endParaRPr>
          </a:p>
        </p:txBody>
      </p:sp>
      <p:sp>
        <p:nvSpPr>
          <p:cNvPr id="3" name="Dikdörtgen 2"/>
          <p:cNvSpPr/>
          <p:nvPr/>
        </p:nvSpPr>
        <p:spPr>
          <a:xfrm>
            <a:off x="3035660" y="174275"/>
            <a:ext cx="6336704" cy="461665"/>
          </a:xfrm>
          <a:prstGeom prst="rect">
            <a:avLst/>
          </a:prstGeom>
          <a:solidFill>
            <a:schemeClr val="accent1"/>
          </a:solidFill>
          <a:ln>
            <a:solidFill>
              <a:schemeClr val="accent1"/>
            </a:solidFill>
          </a:ln>
        </p:spPr>
        <p:txBody>
          <a:bodyPr wrap="square">
            <a:spAutoFit/>
          </a:bodyPr>
          <a:lstStyle/>
          <a:p>
            <a:pPr algn="ctr">
              <a:spcBef>
                <a:spcPct val="0"/>
              </a:spcBef>
              <a:tabLst>
                <a:tab pos="3944938" algn="l"/>
              </a:tabLst>
              <a:defRPr/>
            </a:pPr>
            <a:r>
              <a:rPr lang="tr-TR" altLang="tr-TR" sz="2400" b="1" dirty="0">
                <a:solidFill>
                  <a:schemeClr val="bg1"/>
                </a:solidFill>
                <a:latin typeface="Trebuchet MS" panose="020B0603020202020204" pitchFamily="34" charset="0"/>
              </a:rPr>
              <a:t>KAPSAMA GİREN ALACAKLAR </a:t>
            </a:r>
          </a:p>
        </p:txBody>
      </p:sp>
      <p:sp>
        <p:nvSpPr>
          <p:cNvPr id="4" name="Dikdörtgen 3"/>
          <p:cNvSpPr/>
          <p:nvPr/>
        </p:nvSpPr>
        <p:spPr>
          <a:xfrm>
            <a:off x="1847528" y="927563"/>
            <a:ext cx="4824536" cy="5455596"/>
          </a:xfrm>
          <a:prstGeom prst="rect">
            <a:avLst/>
          </a:prstGeom>
        </p:spPr>
        <p:txBody>
          <a:bodyPr wrap="square">
            <a:spAutoFit/>
          </a:bodyPr>
          <a:lstStyle/>
          <a:p>
            <a:pPr marL="342900" lvl="1" indent="-342900">
              <a:buClr>
                <a:srgbClr val="0070C0"/>
              </a:buClr>
              <a:buFont typeface="Arial" panose="020B0604020202020204" pitchFamily="34" charset="0"/>
              <a:buChar char="•"/>
              <a:defRPr/>
            </a:pPr>
            <a:endParaRPr lang="tr-TR" sz="800" b="1" dirty="0">
              <a:solidFill>
                <a:srgbClr val="C00000"/>
              </a:solidFill>
            </a:endParaRPr>
          </a:p>
          <a:p>
            <a:pPr marL="342900" lvl="1" indent="-342900">
              <a:buClr>
                <a:srgbClr val="0070C0"/>
              </a:buClr>
              <a:buFont typeface="Arial" panose="020B0604020202020204" pitchFamily="34" charset="0"/>
              <a:buChar char="•"/>
              <a:defRPr/>
            </a:pPr>
            <a:r>
              <a:rPr lang="tr-TR" sz="2000" b="1" dirty="0">
                <a:solidFill>
                  <a:srgbClr val="C00000"/>
                </a:solidFill>
              </a:rPr>
              <a:t>İDARİ PARA CEZALARI</a:t>
            </a:r>
          </a:p>
          <a:p>
            <a:pPr marL="627063" lvl="3" indent="-176213" algn="just">
              <a:lnSpc>
                <a:spcPct val="150000"/>
              </a:lnSpc>
              <a:buClr>
                <a:srgbClr val="0070C0"/>
              </a:buClr>
              <a:buFont typeface="Wingdings" panose="05000000000000000000" pitchFamily="2" charset="2"/>
              <a:buChar char="ü"/>
              <a:tabLst>
                <a:tab pos="803275" algn="l"/>
              </a:tabLst>
            </a:pPr>
            <a:r>
              <a:rPr lang="tr-TR" altLang="tr-TR" b="1" dirty="0">
                <a:solidFill>
                  <a:srgbClr val="C00000"/>
                </a:solidFill>
              </a:rPr>
              <a:t>Trafik Para Cezaları</a:t>
            </a:r>
            <a:endParaRPr lang="tr-TR" altLang="tr-TR" sz="600" b="1" dirty="0">
              <a:solidFill>
                <a:srgbClr val="C00000"/>
              </a:solidFill>
            </a:endParaRPr>
          </a:p>
          <a:p>
            <a:pPr marL="627063" lvl="3" indent="-176213" algn="just">
              <a:lnSpc>
                <a:spcPct val="150000"/>
              </a:lnSpc>
              <a:buClr>
                <a:srgbClr val="0070C0"/>
              </a:buClr>
              <a:buFont typeface="Wingdings" panose="05000000000000000000" pitchFamily="2" charset="2"/>
              <a:buChar char="ü"/>
              <a:tabLst>
                <a:tab pos="803275" algn="l"/>
              </a:tabLst>
            </a:pPr>
            <a:r>
              <a:rPr lang="tr-TR" altLang="tr-TR" b="1" dirty="0">
                <a:solidFill>
                  <a:srgbClr val="C00000"/>
                </a:solidFill>
              </a:rPr>
              <a:t>Askerlik, Nüfus ve Seçim İdari Para Cezaları</a:t>
            </a:r>
            <a:endParaRPr lang="tr-TR" altLang="tr-TR" sz="600" b="1" dirty="0">
              <a:solidFill>
                <a:srgbClr val="C00000"/>
              </a:solidFill>
            </a:endParaRPr>
          </a:p>
          <a:p>
            <a:pPr marL="627063" lvl="3" indent="-176213" algn="just">
              <a:lnSpc>
                <a:spcPct val="150000"/>
              </a:lnSpc>
              <a:buClr>
                <a:srgbClr val="0070C0"/>
              </a:buClr>
              <a:buFont typeface="Wingdings" panose="05000000000000000000" pitchFamily="2" charset="2"/>
              <a:buChar char="ü"/>
              <a:tabLst>
                <a:tab pos="803275" algn="l"/>
              </a:tabLst>
            </a:pPr>
            <a:r>
              <a:rPr lang="tr-TR" altLang="tr-TR" b="1" dirty="0">
                <a:solidFill>
                  <a:srgbClr val="C00000"/>
                </a:solidFill>
              </a:rPr>
              <a:t>Karayolu Taşıma Kanununa Göre Kesilen İdari Para Cezaları,</a:t>
            </a:r>
          </a:p>
          <a:p>
            <a:pPr marL="627063" lvl="3" indent="-176213" algn="just">
              <a:lnSpc>
                <a:spcPct val="150000"/>
              </a:lnSpc>
              <a:buClr>
                <a:srgbClr val="0070C0"/>
              </a:buClr>
              <a:buFont typeface="Wingdings" panose="05000000000000000000" pitchFamily="2" charset="2"/>
              <a:buChar char="ü"/>
              <a:tabLst>
                <a:tab pos="803275" algn="l"/>
              </a:tabLst>
            </a:pPr>
            <a:r>
              <a:rPr lang="tr-TR" altLang="tr-TR" b="1" dirty="0">
                <a:solidFill>
                  <a:srgbClr val="C00000"/>
                </a:solidFill>
              </a:rPr>
              <a:t>KGM İşletimindeki Köprü-Otoyol Kaçak Geçişler Nedeniyle Kesilen İdari Para Cezaları,</a:t>
            </a:r>
          </a:p>
          <a:p>
            <a:pPr marL="627063" lvl="3" indent="-176213" algn="just">
              <a:lnSpc>
                <a:spcPct val="150000"/>
              </a:lnSpc>
              <a:buClr>
                <a:srgbClr val="0070C0"/>
              </a:buClr>
              <a:buFont typeface="Wingdings" panose="05000000000000000000" pitchFamily="2" charset="2"/>
              <a:buChar char="ü"/>
              <a:tabLst>
                <a:tab pos="803275" algn="l"/>
              </a:tabLst>
            </a:pPr>
            <a:r>
              <a:rPr lang="tr-TR" b="1" dirty="0">
                <a:solidFill>
                  <a:srgbClr val="C00000"/>
                </a:solidFill>
              </a:rPr>
              <a:t>Üst Kurullarca Verilen İdari Para Cezaları</a:t>
            </a:r>
          </a:p>
          <a:p>
            <a:pPr marL="627063" lvl="3" indent="-176213" algn="just">
              <a:lnSpc>
                <a:spcPct val="150000"/>
              </a:lnSpc>
              <a:buClr>
                <a:srgbClr val="0070C0"/>
              </a:buClr>
              <a:buFont typeface="Wingdings" panose="05000000000000000000" pitchFamily="2" charset="2"/>
              <a:buChar char="ü"/>
              <a:tabLst>
                <a:tab pos="803275" algn="l"/>
              </a:tabLst>
            </a:pPr>
            <a:r>
              <a:rPr lang="tr-TR" b="1" dirty="0">
                <a:solidFill>
                  <a:srgbClr val="C00000"/>
                </a:solidFill>
              </a:rPr>
              <a:t>4207 sayılı Kanun Kaynaklı İdari Para Cezaları</a:t>
            </a:r>
          </a:p>
        </p:txBody>
      </p:sp>
      <p:sp>
        <p:nvSpPr>
          <p:cNvPr id="5" name="Metin kutusu 4"/>
          <p:cNvSpPr txBox="1"/>
          <p:nvPr/>
        </p:nvSpPr>
        <p:spPr>
          <a:xfrm>
            <a:off x="6876387" y="908719"/>
            <a:ext cx="3108045" cy="3662541"/>
          </a:xfrm>
          <a:prstGeom prst="rect">
            <a:avLst/>
          </a:prstGeom>
          <a:noFill/>
        </p:spPr>
        <p:txBody>
          <a:bodyPr wrap="square" rtlCol="0">
            <a:spAutoFit/>
          </a:bodyPr>
          <a:lstStyle/>
          <a:p>
            <a:pPr marL="342900" indent="-342900">
              <a:buFont typeface="Arial" panose="020B0604020202020204" pitchFamily="34" charset="0"/>
              <a:buChar char="•"/>
            </a:pPr>
            <a:r>
              <a:rPr lang="tr-TR" sz="2000" b="1" dirty="0">
                <a:solidFill>
                  <a:srgbClr val="C00000"/>
                </a:solidFill>
              </a:rPr>
              <a:t>DİĞER ALACAKLAR</a:t>
            </a:r>
          </a:p>
          <a:p>
            <a:pPr marL="450025" lvl="1" indent="-342900">
              <a:buClr>
                <a:srgbClr val="0070C0"/>
              </a:buClr>
              <a:buFont typeface="Arial" panose="020B0604020202020204" pitchFamily="34" charset="0"/>
              <a:buChar char="•"/>
              <a:defRPr/>
            </a:pPr>
            <a:endParaRPr lang="tr-TR" sz="800" b="1" dirty="0">
              <a:solidFill>
                <a:srgbClr val="0070C0"/>
              </a:solidFill>
            </a:endParaRPr>
          </a:p>
          <a:p>
            <a:pPr marL="361950" lvl="4" indent="-280988" algn="just">
              <a:buClr>
                <a:srgbClr val="0070C0"/>
              </a:buClr>
              <a:buFont typeface="Wingdings" panose="05000000000000000000" pitchFamily="2" charset="2"/>
              <a:buChar char="ü"/>
              <a:tabLst>
                <a:tab pos="361950" algn="l"/>
                <a:tab pos="538163" algn="l"/>
              </a:tabLst>
              <a:defRPr/>
            </a:pPr>
            <a:r>
              <a:rPr lang="tr-TR" b="1" dirty="0">
                <a:solidFill>
                  <a:srgbClr val="C00000"/>
                </a:solidFill>
              </a:rPr>
              <a:t>Öğrenim Kredisi ve Katkı Kredisi Borçları</a:t>
            </a:r>
          </a:p>
          <a:p>
            <a:pPr marL="361950" lvl="4" indent="-280988" algn="just">
              <a:buClr>
                <a:srgbClr val="0070C0"/>
              </a:buClr>
              <a:buFont typeface="Wingdings" panose="05000000000000000000" pitchFamily="2" charset="2"/>
              <a:buChar char="ü"/>
              <a:tabLst>
                <a:tab pos="361950" algn="l"/>
                <a:tab pos="538163" algn="l"/>
              </a:tabLst>
              <a:defRPr/>
            </a:pPr>
            <a:endParaRPr lang="tr-TR" sz="600" b="1" dirty="0">
              <a:solidFill>
                <a:srgbClr val="C00000"/>
              </a:solidFill>
            </a:endParaRPr>
          </a:p>
          <a:p>
            <a:pPr marL="361950" lvl="4" indent="-280988" algn="just">
              <a:buClr>
                <a:srgbClr val="0070C0"/>
              </a:buClr>
              <a:buFont typeface="Wingdings" panose="05000000000000000000" pitchFamily="2" charset="2"/>
              <a:buChar char="ü"/>
              <a:tabLst>
                <a:tab pos="361950" algn="l"/>
                <a:tab pos="538163" algn="l"/>
              </a:tabLst>
              <a:defRPr/>
            </a:pPr>
            <a:r>
              <a:rPr lang="tr-TR" b="1" dirty="0">
                <a:solidFill>
                  <a:srgbClr val="C00000"/>
                </a:solidFill>
              </a:rPr>
              <a:t>Madenlerden Devlet Hakkı</a:t>
            </a:r>
          </a:p>
          <a:p>
            <a:pPr marL="361950" lvl="4" indent="-280988" algn="just">
              <a:buClr>
                <a:srgbClr val="0070C0"/>
              </a:buClr>
              <a:buFont typeface="Wingdings" panose="05000000000000000000" pitchFamily="2" charset="2"/>
              <a:buChar char="ü"/>
              <a:tabLst>
                <a:tab pos="361950" algn="l"/>
                <a:tab pos="538163" algn="l"/>
              </a:tabLst>
              <a:defRPr/>
            </a:pPr>
            <a:endParaRPr lang="tr-TR" sz="600" b="1" dirty="0">
              <a:solidFill>
                <a:srgbClr val="C00000"/>
              </a:solidFill>
            </a:endParaRPr>
          </a:p>
          <a:p>
            <a:pPr marL="361950" lvl="4" indent="-280988" algn="just">
              <a:buClr>
                <a:srgbClr val="0070C0"/>
              </a:buClr>
              <a:buFont typeface="Wingdings" panose="05000000000000000000" pitchFamily="2" charset="2"/>
              <a:buChar char="ü"/>
              <a:tabLst>
                <a:tab pos="361950" algn="l"/>
                <a:tab pos="538163" algn="l"/>
              </a:tabLst>
              <a:defRPr/>
            </a:pPr>
            <a:r>
              <a:rPr lang="tr-TR" b="1" dirty="0" err="1">
                <a:solidFill>
                  <a:srgbClr val="C00000"/>
                </a:solidFill>
              </a:rPr>
              <a:t>Ecrimisiller</a:t>
            </a:r>
            <a:endParaRPr lang="tr-TR" b="1" dirty="0">
              <a:solidFill>
                <a:srgbClr val="C00000"/>
              </a:solidFill>
            </a:endParaRPr>
          </a:p>
          <a:p>
            <a:pPr marL="361950" lvl="4" indent="-280988" algn="just">
              <a:buClr>
                <a:srgbClr val="0070C0"/>
              </a:buClr>
              <a:buFont typeface="Wingdings" panose="05000000000000000000" pitchFamily="2" charset="2"/>
              <a:buChar char="ü"/>
              <a:tabLst>
                <a:tab pos="361950" algn="l"/>
                <a:tab pos="538163" algn="l"/>
              </a:tabLst>
              <a:defRPr/>
            </a:pPr>
            <a:endParaRPr lang="tr-TR" sz="600" b="1" dirty="0">
              <a:solidFill>
                <a:srgbClr val="C00000"/>
              </a:solidFill>
            </a:endParaRPr>
          </a:p>
          <a:p>
            <a:pPr marL="361950" lvl="4" indent="-280988" algn="just">
              <a:buClr>
                <a:srgbClr val="0070C0"/>
              </a:buClr>
              <a:buFont typeface="Wingdings" panose="05000000000000000000" pitchFamily="2" charset="2"/>
              <a:buChar char="ü"/>
              <a:tabLst>
                <a:tab pos="361950" algn="l"/>
                <a:tab pos="538163" algn="l"/>
              </a:tabLst>
              <a:defRPr/>
            </a:pPr>
            <a:r>
              <a:rPr lang="tr-TR" b="1" dirty="0">
                <a:solidFill>
                  <a:srgbClr val="C00000"/>
                </a:solidFill>
              </a:rPr>
              <a:t>Haksız Alınan Destekleme Ödemeleri</a:t>
            </a:r>
          </a:p>
          <a:p>
            <a:pPr marL="361950" lvl="4" indent="-280988" algn="just">
              <a:buClr>
                <a:srgbClr val="0070C0"/>
              </a:buClr>
              <a:buFont typeface="Wingdings" panose="05000000000000000000" pitchFamily="2" charset="2"/>
              <a:buChar char="ü"/>
              <a:tabLst>
                <a:tab pos="361950" algn="l"/>
                <a:tab pos="538163" algn="l"/>
              </a:tabLst>
              <a:defRPr/>
            </a:pPr>
            <a:endParaRPr lang="tr-TR" sz="600" b="1" dirty="0">
              <a:solidFill>
                <a:srgbClr val="C00000"/>
              </a:solidFill>
            </a:endParaRPr>
          </a:p>
          <a:p>
            <a:pPr marL="361950" lvl="4" indent="-280988" algn="just">
              <a:buClr>
                <a:srgbClr val="0070C0"/>
              </a:buClr>
              <a:buFont typeface="Wingdings" panose="05000000000000000000" pitchFamily="2" charset="2"/>
              <a:buChar char="ü"/>
              <a:tabLst>
                <a:tab pos="361950" algn="l"/>
                <a:tab pos="538163" algn="l"/>
              </a:tabLst>
              <a:defRPr/>
            </a:pPr>
            <a:r>
              <a:rPr lang="tr-TR" b="1" dirty="0">
                <a:solidFill>
                  <a:srgbClr val="C00000"/>
                </a:solidFill>
              </a:rPr>
              <a:t>KKDF Fonu,</a:t>
            </a:r>
          </a:p>
          <a:p>
            <a:pPr marL="361950" lvl="4" indent="-280988" algn="just">
              <a:buClr>
                <a:srgbClr val="0070C0"/>
              </a:buClr>
              <a:buFont typeface="Wingdings" panose="05000000000000000000" pitchFamily="2" charset="2"/>
              <a:buChar char="ü"/>
              <a:tabLst>
                <a:tab pos="361950" algn="l"/>
                <a:tab pos="538163" algn="l"/>
              </a:tabLst>
              <a:defRPr/>
            </a:pPr>
            <a:r>
              <a:rPr lang="tr-TR" b="1" dirty="0">
                <a:solidFill>
                  <a:srgbClr val="C00000"/>
                </a:solidFill>
              </a:rPr>
              <a:t>Yiyecek Bedelleri,</a:t>
            </a:r>
          </a:p>
          <a:p>
            <a:pPr marL="361950" lvl="4" indent="-280988" algn="just">
              <a:buClr>
                <a:srgbClr val="0070C0"/>
              </a:buClr>
              <a:buFont typeface="Wingdings" panose="05000000000000000000" pitchFamily="2" charset="2"/>
              <a:buChar char="ü"/>
              <a:tabLst>
                <a:tab pos="361950" algn="l"/>
                <a:tab pos="538163" algn="l"/>
              </a:tabLst>
              <a:defRPr/>
            </a:pPr>
            <a:r>
              <a:rPr lang="tr-TR" b="1" dirty="0">
                <a:solidFill>
                  <a:srgbClr val="C00000"/>
                </a:solidFill>
              </a:rPr>
              <a:t>Vb.</a:t>
            </a:r>
            <a:endParaRPr lang="tr-TR" dirty="0">
              <a:solidFill>
                <a:srgbClr val="C00000"/>
              </a:solidFill>
            </a:endParaRPr>
          </a:p>
        </p:txBody>
      </p:sp>
      <p:sp>
        <p:nvSpPr>
          <p:cNvPr id="6" name="Dikdörtgen 5"/>
          <p:cNvSpPr/>
          <p:nvPr/>
        </p:nvSpPr>
        <p:spPr>
          <a:xfrm>
            <a:off x="6876387" y="4551012"/>
            <a:ext cx="4176464" cy="972959"/>
          </a:xfrm>
          <a:prstGeom prst="rect">
            <a:avLst/>
          </a:prstGeom>
        </p:spPr>
        <p:txBody>
          <a:bodyPr wrap="square">
            <a:spAutoFit/>
          </a:bodyPr>
          <a:lstStyle/>
          <a:p>
            <a:pPr marL="176213" lvl="2" algn="just">
              <a:lnSpc>
                <a:spcPct val="109000"/>
              </a:lnSpc>
              <a:buClr>
                <a:srgbClr val="FF0000"/>
              </a:buClr>
            </a:pPr>
            <a:endParaRPr lang="tr-TR" b="1" dirty="0">
              <a:solidFill>
                <a:srgbClr val="0070C0"/>
              </a:solidFill>
            </a:endParaRPr>
          </a:p>
          <a:p>
            <a:pPr marL="519113" lvl="2" indent="-342900" algn="just">
              <a:lnSpc>
                <a:spcPct val="109000"/>
              </a:lnSpc>
              <a:buClr>
                <a:srgbClr val="FF0000"/>
              </a:buClr>
              <a:buFont typeface="Arial" panose="020B0604020202020204" pitchFamily="34" charset="0"/>
              <a:buChar char="•"/>
            </a:pPr>
            <a:r>
              <a:rPr lang="tr-TR" b="1" dirty="0">
                <a:solidFill>
                  <a:srgbClr val="C00000"/>
                </a:solidFill>
              </a:rPr>
              <a:t>ADLİ PARA CEZALARI</a:t>
            </a:r>
          </a:p>
          <a:p>
            <a:pPr marL="176213" lvl="2" algn="just">
              <a:lnSpc>
                <a:spcPct val="109000"/>
              </a:lnSpc>
              <a:buClr>
                <a:srgbClr val="FF0000"/>
              </a:buClr>
            </a:pPr>
            <a:r>
              <a:rPr lang="tr-TR" b="1" dirty="0">
                <a:solidFill>
                  <a:srgbClr val="C00000"/>
                </a:solidFill>
              </a:rPr>
              <a:t>(VD takip için gelmiş olanlar)</a:t>
            </a:r>
          </a:p>
        </p:txBody>
      </p:sp>
    </p:spTree>
    <p:extLst>
      <p:ext uri="{BB962C8B-B14F-4D97-AF65-F5344CB8AC3E}">
        <p14:creationId xmlns:p14="http://schemas.microsoft.com/office/powerpoint/2010/main" val="23694850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11200" b="1" dirty="0">
                <a:solidFill>
                  <a:schemeClr val="accent1"/>
                </a:solidFill>
              </a:rPr>
              <a:t>BUNUN DIŞINDA BİR DE ANAYASA MAHKEMESİ İÇTİHATLARI VAR.</a:t>
            </a:r>
          </a:p>
          <a:p>
            <a:pPr marL="0" algn="just" rtl="0" eaLnBrk="1" fontAlgn="t" latinLnBrk="0" hangingPunct="1">
              <a:lnSpc>
                <a:spcPct val="107000"/>
              </a:lnSpc>
              <a:spcBef>
                <a:spcPts val="0"/>
              </a:spcBef>
              <a:spcAft>
                <a:spcPts val="0"/>
              </a:spcAft>
            </a:pPr>
            <a:endParaRPr lang="tr-TR" sz="11200" b="1" dirty="0">
              <a:solidFill>
                <a:schemeClr val="accent1"/>
              </a:solidFill>
            </a:endParaRPr>
          </a:p>
          <a:p>
            <a:pPr algn="just" fontAlgn="t">
              <a:lnSpc>
                <a:spcPct val="107000"/>
              </a:lnSpc>
              <a:spcBef>
                <a:spcPts val="0"/>
              </a:spcBef>
              <a:buFont typeface="Wingdings" pitchFamily="2" charset="2"/>
              <a:buChar char="Ø"/>
            </a:pPr>
            <a:r>
              <a:rPr lang="en-CA" sz="11200" b="1" dirty="0">
                <a:solidFill>
                  <a:schemeClr val="accent1"/>
                </a:solidFill>
              </a:rPr>
              <a:t>GERÇEK GERIYE YÜRÜME/GERÇEK OLMAYAN GERIYE YÜRÜME,</a:t>
            </a:r>
          </a:p>
          <a:p>
            <a:pPr algn="just" fontAlgn="t">
              <a:lnSpc>
                <a:spcPct val="107000"/>
              </a:lnSpc>
              <a:spcBef>
                <a:spcPts val="0"/>
              </a:spcBef>
              <a:buFont typeface="Wingdings" pitchFamily="2" charset="2"/>
              <a:buChar char="Ø"/>
            </a:pPr>
            <a:endParaRPr lang="en-CA" sz="11200" b="1" dirty="0">
              <a:solidFill>
                <a:schemeClr val="accent1"/>
              </a:solidFill>
            </a:endParaRPr>
          </a:p>
          <a:p>
            <a:pPr algn="just" fontAlgn="t">
              <a:lnSpc>
                <a:spcPct val="107000"/>
              </a:lnSpc>
              <a:spcBef>
                <a:spcPts val="0"/>
              </a:spcBef>
              <a:buFont typeface="Wingdings" pitchFamily="2" charset="2"/>
              <a:buChar char="Ø"/>
            </a:pPr>
            <a:r>
              <a:rPr lang="en-CA" sz="11200" b="1" dirty="0">
                <a:solidFill>
                  <a:schemeClr val="accent1"/>
                </a:solidFill>
              </a:rPr>
              <a:t>GERÇEK GERİYE YÜRÜME KABUL GÖRMEZ/GERÇEK OLMAYAN GERIYE YÜRÜME MÜMKÜNDÜR.</a:t>
            </a:r>
          </a:p>
          <a:p>
            <a:pPr marL="0" indent="0" algn="just" fontAlgn="t">
              <a:lnSpc>
                <a:spcPct val="107000"/>
              </a:lnSpc>
              <a:spcBef>
                <a:spcPts val="0"/>
              </a:spcBef>
              <a:buNone/>
            </a:pPr>
            <a:endParaRPr lang="en-CA" sz="11200" b="1" dirty="0">
              <a:solidFill>
                <a:schemeClr val="accent1"/>
              </a:solidFill>
            </a:endParaRPr>
          </a:p>
          <a:p>
            <a:pPr marL="0" algn="just" rtl="0" eaLnBrk="1" fontAlgn="t" latinLnBrk="0" hangingPunct="1">
              <a:lnSpc>
                <a:spcPct val="107000"/>
              </a:lnSpc>
              <a:spcBef>
                <a:spcPts val="0"/>
              </a:spcBef>
              <a:spcAft>
                <a:spcPts val="0"/>
              </a:spcAft>
            </a:pPr>
            <a:r>
              <a:rPr lang="tr-TR" sz="11200" b="1" dirty="0">
                <a:solidFill>
                  <a:schemeClr val="accent1"/>
                </a:solidFill>
              </a:rPr>
              <a:t>EK VERGİ, 2022 HESAP DÖNEMİNE İLİŞKİNDİR.</a:t>
            </a:r>
          </a:p>
          <a:p>
            <a:pPr marL="0" indent="0" algn="just" rtl="0" eaLnBrk="1" fontAlgn="t" latinLnBrk="0" hangingPunct="1">
              <a:lnSpc>
                <a:spcPct val="107000"/>
              </a:lnSpc>
              <a:spcBef>
                <a:spcPts val="0"/>
              </a:spcBef>
              <a:spcAft>
                <a:spcPts val="0"/>
              </a:spcAft>
              <a:buNone/>
            </a:pPr>
            <a:r>
              <a:rPr lang="tr-TR" sz="11200" b="1" dirty="0">
                <a:solidFill>
                  <a:schemeClr val="accent1"/>
                </a:solidFill>
              </a:rPr>
              <a:t> </a:t>
            </a:r>
          </a:p>
          <a:p>
            <a:pPr marL="0" algn="just" rtl="0" eaLnBrk="1" fontAlgn="t" latinLnBrk="0" hangingPunct="1">
              <a:lnSpc>
                <a:spcPct val="107000"/>
              </a:lnSpc>
              <a:spcBef>
                <a:spcPts val="0"/>
              </a:spcBef>
              <a:spcAft>
                <a:spcPts val="0"/>
              </a:spcAft>
            </a:pPr>
            <a:r>
              <a:rPr lang="tr-TR" sz="11200" b="1" dirty="0">
                <a:solidFill>
                  <a:schemeClr val="accent1"/>
                </a:solidFill>
              </a:rPr>
              <a:t> HUKUK DEVLETİ İLKESİNİN ALT İLKELERİNDEN BİRİSİ, HUKUKİ GÜVENLİK İLKESİ. </a:t>
            </a:r>
          </a:p>
          <a:p>
            <a:pPr marL="0" indent="0" algn="just" rtl="0" eaLnBrk="1" fontAlgn="t" latinLnBrk="0" hangingPunct="1">
              <a:lnSpc>
                <a:spcPct val="107000"/>
              </a:lnSpc>
              <a:spcBef>
                <a:spcPts val="0"/>
              </a:spcBef>
              <a:spcAft>
                <a:spcPts val="0"/>
              </a:spcAft>
              <a:buNone/>
            </a:pPr>
            <a:endParaRPr lang="tr-TR" sz="9600" b="1" dirty="0">
              <a:solidFill>
                <a:schemeClr val="accent1"/>
              </a:solidFill>
            </a:endParaRPr>
          </a:p>
        </p:txBody>
      </p:sp>
    </p:spTree>
    <p:extLst>
      <p:ext uri="{BB962C8B-B14F-4D97-AF65-F5344CB8AC3E}">
        <p14:creationId xmlns:p14="http://schemas.microsoft.com/office/powerpoint/2010/main" val="37434865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325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BU İLKE, VERGİ KANUNLARININ RAHATÇA ANLAŞILMASI, BELİRGİN OLMASI, GEÇMİŞE YÜRÜMEMESİ VE KIYASA YER VERMEMESİ ŞEKLİNDE TANIMLANIYOR.</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 VERGİLENDİRMEDE HUKUKİ GÜVENLİK İLKESİNİN KAPSAMINA VERGİNİN BELİRLİLİĞİ, VERGİ KANUNLARININ GERİYE YÜRÜMEZLİĞİ VE KIYAS YASAĞI İLKELERİ GİRİYOR. </a:t>
            </a:r>
          </a:p>
        </p:txBody>
      </p:sp>
    </p:spTree>
    <p:extLst>
      <p:ext uri="{BB962C8B-B14F-4D97-AF65-F5344CB8AC3E}">
        <p14:creationId xmlns:p14="http://schemas.microsoft.com/office/powerpoint/2010/main" val="325623515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11200" b="1" dirty="0">
                <a:solidFill>
                  <a:schemeClr val="accent1"/>
                </a:solidFill>
              </a:rPr>
              <a:t>KANUNLARIN GERİYE YÜRÜMEZLİĞİ İLKESİ; </a:t>
            </a:r>
            <a:r>
              <a:rPr lang="tr-TR" sz="9600" b="1" dirty="0">
                <a:solidFill>
                  <a:schemeClr val="accent1"/>
                </a:solidFill>
              </a:rPr>
              <a:t>KANUNLARIN YÜRÜRLÜĞE GİRMELERİNDEN ÖNCE GERÇEKLEŞEN OLAYLARA UYGULANAMAMALARI ANLAMINA GELİYOR. YANİ, VERGİ HUKUKUNDA, VERGİYİ DOĞURAN OLAYIN GERÇEKLEŞTİĞİ TARİHTE YÜRÜRLÜKTE OLAN MEVZUAT HÜKÜMLERİNİN OLAYA UYGULANMASINI İFADE EDİYOR.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VERGİYİ DOĞURAN OLAYIN GERÇEKLEŞTİĞİ TARİHTE HANGİ KANUN YÜRÜRLÜKTE İSE O KANUN HÜKÜMLERİ GEÇERLİ OLMALI. KURAL OLARAK KANUNLARIN YÜRÜRLÜĞE GİRMELERİNDEN SONRAKİ İŞLEMLER İÇİN UYGULANMALARI VE GERİYE YÜRÜMEMELERİ GEREKİYOR.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ANCAK ANAYASAMIZDA VERGİ DÜZENLEMELERİNİN GERİYE YÜRÜMEYECEĞİNE İLİŞKİN BİR DÜZENLEME BULUNMUYOR. </a:t>
            </a:r>
          </a:p>
          <a:p>
            <a:pPr marL="0" indent="0" algn="just" rtl="0" eaLnBrk="1" fontAlgn="t" latinLnBrk="0" hangingPunct="1">
              <a:lnSpc>
                <a:spcPct val="107000"/>
              </a:lnSpc>
              <a:spcBef>
                <a:spcPts val="0"/>
              </a:spcBef>
              <a:spcAft>
                <a:spcPts val="0"/>
              </a:spcAft>
              <a:buNone/>
            </a:pPr>
            <a:r>
              <a:rPr lang="tr-TR" sz="9600" b="1" dirty="0">
                <a:solidFill>
                  <a:schemeClr val="accent1"/>
                </a:solidFill>
              </a:rPr>
              <a:t> </a:t>
            </a:r>
          </a:p>
        </p:txBody>
      </p:sp>
    </p:spTree>
    <p:extLst>
      <p:ext uri="{BB962C8B-B14F-4D97-AF65-F5344CB8AC3E}">
        <p14:creationId xmlns:p14="http://schemas.microsoft.com/office/powerpoint/2010/main" val="5419714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292773" y="1629104"/>
            <a:ext cx="10697528" cy="4866290"/>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11200" b="1" dirty="0">
                <a:solidFill>
                  <a:schemeClr val="accent1"/>
                </a:solidFill>
              </a:rPr>
              <a:t>KANUNLARIN GERİYE YÜRÜMEZLİĞİ İLKESİ; </a:t>
            </a:r>
            <a:r>
              <a:rPr lang="tr-TR" sz="9600" b="1" dirty="0">
                <a:solidFill>
                  <a:schemeClr val="accent1"/>
                </a:solidFill>
              </a:rPr>
              <a:t>KANUNLARIN YÜRÜRLÜĞE GİRMELERİNDEN ÖNCE GERÇEKLEŞEN OLAYLARA UYGULANAMAMALARI ANLAMINA GELİYOR. YANİ, VERGİ HUKUKUNDA, VERGİYİ DOĞURAN OLAYIN GERÇEKLEŞTİĞİ TARİHTE YÜRÜRLÜKTE OLAN MEVZUAT HÜKÜMLERİNİN OLAYA UYGULANMASINI İFADE EDİYOR.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HUKUK GÜVENLİĞİ, KANUNLARIN GERİYE YÜRÜTÜLMEMESİNİ GEREKLİ KILIYOR. ANCAK, ANAYASA’DA BU YÖNDE AÇIK BİR HÜKÜM BULUNMUYOR. SADECE ANAYASA'NIN HUKUK DEVLETİ İLKESİNE İLİŞKİN 2. MADDESİ HUKUK GÜVENLİĞİ İLKESİNİN BİR UYGULAMASI OLARAK BU YÖNDE BİR GÜVENCE İÇERİYOR.</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VERGİLENDİRMEDE HUKUK GÜVENLİĞİNİN SAĞLANMASI, "VERGİ NORMLARININ GERİYE YÜRÜMEMESİ"Nİ VE "VERGİ NORMLARININ GEÇMİŞTEKİ OLAYLARA UYGULANMAMASI"NI GEREKLİ KILIYOR.</a:t>
            </a:r>
            <a:br>
              <a:rPr lang="tr-TR" sz="9600" b="1" dirty="0">
                <a:solidFill>
                  <a:schemeClr val="accent1"/>
                </a:solidFill>
              </a:rPr>
            </a:br>
            <a:endParaRPr lang="tr-TR" sz="9600" b="1" dirty="0">
              <a:solidFill>
                <a:schemeClr val="accent1"/>
              </a:solidFill>
            </a:endParaRPr>
          </a:p>
        </p:txBody>
      </p:sp>
    </p:spTree>
    <p:extLst>
      <p:ext uri="{BB962C8B-B14F-4D97-AF65-F5344CB8AC3E}">
        <p14:creationId xmlns:p14="http://schemas.microsoft.com/office/powerpoint/2010/main" val="29079837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DOKTRİNDE GERİYE YÜRÜME, VERGİYİ DOĞURAN OLAYIN "TAMAMLANMIŞ VE HUKUKİ SONUÇLARINI DOĞURMUŞ HUKUKİ DURUM, İLİŞKİ VE OLAYLARA" UYGULANMIŞ OLUP OLMAMASINA GÖRE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algn="just" rtl="0" eaLnBrk="1" fontAlgn="t" latinLnBrk="0" hangingPunct="1">
              <a:lnSpc>
                <a:spcPct val="107000"/>
              </a:lnSpc>
              <a:spcBef>
                <a:spcPts val="0"/>
              </a:spcBef>
              <a:spcAft>
                <a:spcPts val="0"/>
              </a:spcAft>
              <a:buFont typeface="Wingdings" pitchFamily="2" charset="2"/>
              <a:buChar char="Ø"/>
            </a:pPr>
            <a:r>
              <a:rPr lang="tr-TR" sz="9600" b="1" dirty="0">
                <a:solidFill>
                  <a:schemeClr val="accent1"/>
                </a:solidFill>
              </a:rPr>
              <a:t>GERÇEK GERİYE YÜRÜME VE </a:t>
            </a:r>
          </a:p>
          <a:p>
            <a:pPr algn="just" rtl="0" eaLnBrk="1" fontAlgn="t" latinLnBrk="0" hangingPunct="1">
              <a:lnSpc>
                <a:spcPct val="107000"/>
              </a:lnSpc>
              <a:spcBef>
                <a:spcPts val="0"/>
              </a:spcBef>
              <a:spcAft>
                <a:spcPts val="0"/>
              </a:spcAft>
              <a:buFont typeface="Wingdings" pitchFamily="2" charset="2"/>
              <a:buChar char="Ø"/>
            </a:pPr>
            <a:endParaRPr lang="tr-TR" sz="9600" b="1" dirty="0">
              <a:solidFill>
                <a:schemeClr val="accent1"/>
              </a:solidFill>
            </a:endParaRPr>
          </a:p>
          <a:p>
            <a:pPr algn="just" rtl="0" eaLnBrk="1" fontAlgn="t" latinLnBrk="0" hangingPunct="1">
              <a:lnSpc>
                <a:spcPct val="107000"/>
              </a:lnSpc>
              <a:spcBef>
                <a:spcPts val="0"/>
              </a:spcBef>
              <a:spcAft>
                <a:spcPts val="0"/>
              </a:spcAft>
              <a:buFont typeface="Wingdings" pitchFamily="2" charset="2"/>
              <a:buChar char="Ø"/>
            </a:pPr>
            <a:r>
              <a:rPr lang="tr-TR" sz="9600" b="1" dirty="0">
                <a:solidFill>
                  <a:schemeClr val="accent1"/>
                </a:solidFill>
              </a:rPr>
              <a:t>GERÇEK OLMAYAN GERİYE YÜRÜME" </a:t>
            </a:r>
          </a:p>
          <a:p>
            <a:pPr algn="just" rtl="0" eaLnBrk="1" fontAlgn="t" latinLnBrk="0" hangingPunct="1">
              <a:lnSpc>
                <a:spcPct val="107000"/>
              </a:lnSpc>
              <a:spcBef>
                <a:spcPts val="0"/>
              </a:spcBef>
              <a:spcAft>
                <a:spcPts val="0"/>
              </a:spcAft>
              <a:buFont typeface="Wingdings" pitchFamily="2" charset="2"/>
              <a:buChar char="Ø"/>
            </a:pPr>
            <a:endParaRPr lang="tr-TR" sz="9600" b="1" dirty="0">
              <a:solidFill>
                <a:schemeClr val="accent1"/>
              </a:solidFill>
            </a:endParaRPr>
          </a:p>
          <a:p>
            <a:pPr marL="0" indent="0" algn="just" rtl="0" eaLnBrk="1" fontAlgn="t" latinLnBrk="0" hangingPunct="1">
              <a:lnSpc>
                <a:spcPct val="107000"/>
              </a:lnSpc>
              <a:spcBef>
                <a:spcPts val="0"/>
              </a:spcBef>
              <a:spcAft>
                <a:spcPts val="0"/>
              </a:spcAft>
              <a:buNone/>
            </a:pPr>
            <a:r>
              <a:rPr lang="tr-TR" sz="9600" b="1" dirty="0">
                <a:solidFill>
                  <a:schemeClr val="accent1"/>
                </a:solidFill>
              </a:rPr>
              <a:t>OLARAK İKİYE AYRILIYOR. </a:t>
            </a:r>
          </a:p>
          <a:p>
            <a:pPr marL="0" indent="0" algn="just" rtl="0" eaLnBrk="1" fontAlgn="t" latinLnBrk="0" hangingPunct="1">
              <a:lnSpc>
                <a:spcPct val="107000"/>
              </a:lnSpc>
              <a:spcBef>
                <a:spcPts val="0"/>
              </a:spcBef>
              <a:spcAft>
                <a:spcPts val="0"/>
              </a:spcAft>
              <a:buNone/>
            </a:pPr>
            <a:endParaRPr lang="tr-TR" sz="9600" b="1" dirty="0">
              <a:solidFill>
                <a:schemeClr val="accent1"/>
              </a:solidFill>
            </a:endParaRPr>
          </a:p>
          <a:p>
            <a:pPr algn="just" fontAlgn="t">
              <a:lnSpc>
                <a:spcPct val="107000"/>
              </a:lnSpc>
              <a:spcBef>
                <a:spcPts val="0"/>
              </a:spcBef>
            </a:pPr>
            <a:r>
              <a:rPr lang="tr-TR" sz="9600" b="1" dirty="0">
                <a:solidFill>
                  <a:schemeClr val="accent1"/>
                </a:solidFill>
              </a:rPr>
              <a:t>HUKUKİ SONUÇLAR DOĞDUKTAN SONRA VERGİ YÜKÜNÜN ARTIRILMASI GERÇEK GERİYE YÜRÜME; HENÜZ HUKUKİ SONUÇLAR DOĞMADAN VERGİ YÜKÜNÜN ARTIRILMASI İSE GERÇEK OLMAYAN GERİYE YÜRÜME OLARAK KABUL EDİLİYOR. </a:t>
            </a:r>
          </a:p>
        </p:txBody>
      </p:sp>
    </p:spTree>
    <p:extLst>
      <p:ext uri="{BB962C8B-B14F-4D97-AF65-F5344CB8AC3E}">
        <p14:creationId xmlns:p14="http://schemas.microsoft.com/office/powerpoint/2010/main" val="3441320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KURAL OLARAK GERÇEK GERİYE YÜRÜME GEÇERSİZ, GERÇEK OLMAYAN GERİYE YÜRÜME İSE GEÇERLİ SAYILIYOR.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ANCAK, ANAYASA MAHKEMESİ’NİN, DEPREM GİBİ OLAĞANÜSTÜ OLAYLARIN OLDUĞU DÖNEMLERDE KAMU HARCAMALARININ FİNANSMANI İÇİN GETİRİLEN BU TARZ VERGİLERE KAMU YARARI YAKLAŞIMIYLA OLUMLU KARARLARI BULUNUYOR.</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MALİ GÜCE GÖRE VERGİLENDİRME, VERGİNİN, YÜKÜMLÜLERİN EKONOMİK VE KİŞİSEL DURUMLARINA GÖRE ALINMASI, YANİ, MALİ GÜCÜ FAZLA OLANIN MALİ GÜCÜ AZ OLANA GÖRE DAHA FAZLA VERGİ ÖDEMESİ. VERGİDE EŞİTLİK İLKESİ İSE MALÎ GÜCÜ AYNI OLANLARDAN AYNI, FARKLI OLANLARDAN İSE FARKLI ORANDA VERGİ ALINMASI ESASINA DAYANIYOR. </a:t>
            </a:r>
          </a:p>
        </p:txBody>
      </p:sp>
    </p:spTree>
    <p:extLst>
      <p:ext uri="{BB962C8B-B14F-4D97-AF65-F5344CB8AC3E}">
        <p14:creationId xmlns:p14="http://schemas.microsoft.com/office/powerpoint/2010/main" val="177000695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DİĞER BİR İFADEYLE, MÜKELLEFLERİN GENEL VERGİ YÜKÜNE KENDİ ÖDEME GÜÇLERİNE GÖRE KATILMALARI.</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ANAYASA MAHKEMESİ, BU GEREKÇEYLE 1999 SONRASI DEPREMİN YARALARINI SARMAK ÜZERE GETİRİLEN EK MOTORLU TAŞITLAR VERGİSİNİ İPTAL ETTİ.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EK VERGİ, İNDİRİM VE İSTİSNALARDAN YARARLANAN ŞİRKETLERE GETİRİLDİĞİNDEN, BUNLARIN EK BİR VERGİ VERMELERİNİN ADALET İLKESİNİ ZEDELEMEYECEĞİ GÖRÜŞÜ AĞIRLIKTA. YANİ, ÖDENECEK BU EK VERGİ GENEL VERGİ YÜKÜNÜ ÇOK BÜYÜK BİR ORANDA ETKİLEMEYECEK. ANAYASA MAHKEMESİ’NİN SÖZ KONUSU EK VERGİ DÜZENLEMESİNİ, MALİ GÜÇ İLKESİNDEN HAREKETLE İPTAL ETMEYECEĞİ GÖRÜŞÜ AĞIRLIKTA. </a:t>
            </a:r>
          </a:p>
        </p:txBody>
      </p:sp>
    </p:spTree>
    <p:extLst>
      <p:ext uri="{BB962C8B-B14F-4D97-AF65-F5344CB8AC3E}">
        <p14:creationId xmlns:p14="http://schemas.microsoft.com/office/powerpoint/2010/main" val="2546711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BELİRLİLİK İLKESİ, VERGİNİN MİKTARI, TARHI, TAHSİLİ İLE İLGİLİ DÜZENLEMELERİN ÖNCEDEN BELLİ OLMASINI İFADE EDER</a:t>
            </a:r>
            <a:r>
              <a:rPr lang="tr-TR" sz="9500" b="1" dirty="0">
                <a:solidFill>
                  <a:schemeClr val="accent1"/>
                </a:solidFill>
              </a:rPr>
              <a:t>. </a:t>
            </a:r>
          </a:p>
          <a:p>
            <a:pPr marL="0" algn="just" rtl="0" eaLnBrk="1" fontAlgn="t" latinLnBrk="0" hangingPunct="1">
              <a:lnSpc>
                <a:spcPct val="107000"/>
              </a:lnSpc>
              <a:spcBef>
                <a:spcPts val="0"/>
              </a:spcBef>
              <a:spcAft>
                <a:spcPts val="0"/>
              </a:spcAft>
            </a:pPr>
            <a:r>
              <a:rPr lang="tr-TR" sz="9500" b="1" dirty="0">
                <a:solidFill>
                  <a:schemeClr val="accent1"/>
                </a:solidFill>
              </a:rPr>
              <a:t>YASAL DÜZENLEMELERİN HEM KİŞİLER HEM DE İDARE YÖNÜNDEN HERHANGİ BİR DURAKSAMAYA VE KUŞKUYA YER VERMEYECEK ŞEKİLDE AÇIK, NET, ANLAŞILIR, UYGULANABİLİR OLMASI, AYRICA KAMU OTORİTELERİNİN KEYFİ </a:t>
            </a:r>
            <a:r>
              <a:rPr lang="tr-TR" sz="9600" b="1" dirty="0">
                <a:solidFill>
                  <a:schemeClr val="accent1"/>
                </a:solidFill>
              </a:rPr>
              <a:t>UYGULAMALARINA KARŞI KORUYUCU ÖNLEM İÇERMESİ GEREKİR. </a:t>
            </a:r>
          </a:p>
          <a:p>
            <a:pPr marL="0" algn="just" rtl="0" eaLnBrk="1" fontAlgn="t" latinLnBrk="0" hangingPunct="1">
              <a:lnSpc>
                <a:spcPct val="107000"/>
              </a:lnSpc>
              <a:spcBef>
                <a:spcPts val="0"/>
              </a:spcBef>
              <a:spcAft>
                <a:spcPts val="0"/>
              </a:spcAft>
            </a:pPr>
            <a:r>
              <a:rPr lang="tr-TR" sz="9600" b="1" dirty="0">
                <a:solidFill>
                  <a:schemeClr val="accent1"/>
                </a:solidFill>
              </a:rPr>
              <a:t>HUKUK DEVLETİNDE, KAMUSAL YETKİNİN KULLANILMASINDA, HERKESİ EŞİT BİÇİMDE KAPSAMA ALARAK, ÖNGÖRÜLEBİLİR NİTELİKTE DÜZENLEME YAPMA ZORUNLULUĞU BULUNUYOR. ANAYASA MAHKEMESİ SADECE BU NEDENLE, </a:t>
            </a:r>
          </a:p>
          <a:p>
            <a:pPr marL="0" algn="just" rtl="0" eaLnBrk="1" fontAlgn="t" latinLnBrk="0" hangingPunct="1">
              <a:lnSpc>
                <a:spcPct val="107000"/>
              </a:lnSpc>
              <a:spcBef>
                <a:spcPts val="0"/>
              </a:spcBef>
              <a:spcAft>
                <a:spcPts val="0"/>
              </a:spcAft>
            </a:pPr>
            <a:r>
              <a:rPr lang="tr-TR" sz="9600" b="1" dirty="0">
                <a:solidFill>
                  <a:schemeClr val="accent1"/>
                </a:solidFill>
              </a:rPr>
              <a:t>22.12.2011 TARİH VE ESAS NO:2010/7, KARAR NO:2011/172 SAYILI KARARI İLE, GELİR VERGİSİ KANUNU’NA 5766 SAYILI KANUN'UN 8'İNCİ MADDESİ İLE EKLENEN GEÇİCİ 73. MADDEYİ İPTAL ETTİ. </a:t>
            </a:r>
          </a:p>
        </p:txBody>
      </p:sp>
    </p:spTree>
    <p:extLst>
      <p:ext uri="{BB962C8B-B14F-4D97-AF65-F5344CB8AC3E}">
        <p14:creationId xmlns:p14="http://schemas.microsoft.com/office/powerpoint/2010/main" val="289077538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32500" lnSpcReduction="20000"/>
          </a:bodyPr>
          <a:lstStyle/>
          <a:p>
            <a:pPr marL="0" algn="just" fontAlgn="t">
              <a:lnSpc>
                <a:spcPct val="107000"/>
              </a:lnSpc>
              <a:spcBef>
                <a:spcPts val="0"/>
              </a:spcBef>
            </a:pPr>
            <a:r>
              <a:rPr lang="tr-TR" sz="9600" b="1" dirty="0">
                <a:solidFill>
                  <a:schemeClr val="accent1"/>
                </a:solidFill>
              </a:rPr>
              <a:t>EK VERGİ DÜZENLEMESİ, 2023 YILINDA 2022 HESAP DÖNEMİNE İLİŞKİN BEYANNAME VERİLMEDEN ANCAK VERGİLENDİRME DÖNEMİ KAPANDIKTAN SONRA KONULDUĞUNDAN, BELİRLİLİK VE HUKUKİ GÜVENLİK İLKELERİNİN İHLALİ OLARAK DEĞERLENDİRİLEBİLİR. </a:t>
            </a:r>
            <a:endParaRPr lang="tr-TR" sz="9600" b="1" u="sng" dirty="0">
              <a:solidFill>
                <a:schemeClr val="accent1"/>
              </a:solidFill>
            </a:endParaRPr>
          </a:p>
          <a:p>
            <a:pPr marL="0" indent="0" algn="just" rtl="0" eaLnBrk="1" fontAlgn="t" latinLnBrk="0" hangingPunct="1">
              <a:lnSpc>
                <a:spcPct val="107000"/>
              </a:lnSpc>
              <a:spcBef>
                <a:spcPts val="0"/>
              </a:spcBef>
              <a:spcAft>
                <a:spcPts val="0"/>
              </a:spcAft>
              <a:buNone/>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u="sng" dirty="0">
                <a:solidFill>
                  <a:schemeClr val="accent1"/>
                </a:solidFill>
              </a:rPr>
              <a:t>İPTAL DAVASI, EK VERGİ DÜZENLEMESİNİN GEÇMİŞE YÜRÜYÜP YÜRÜMEMESİ, MALİ GÜCE UYGUN OLUP OLMAMASINDAN ZİYADE, BELİRLİLİK VE HUKUKİ GÜVENLİK İLKELERİNE AYKIRILIKTAN DOLAYI AÇILABİLİR DİYE DÜŞÜNÜYORUZ. </a:t>
            </a:r>
          </a:p>
        </p:txBody>
      </p:sp>
    </p:spTree>
    <p:extLst>
      <p:ext uri="{BB962C8B-B14F-4D97-AF65-F5344CB8AC3E}">
        <p14:creationId xmlns:p14="http://schemas.microsoft.com/office/powerpoint/2010/main" val="40323740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36482"/>
          </a:xfrm>
          <a:solidFill>
            <a:schemeClr val="accent1"/>
          </a:solidFill>
        </p:spPr>
        <p:txBody>
          <a:bodyPr>
            <a:normAutofit fontScale="90000"/>
          </a:bodyPr>
          <a:lstStyle/>
          <a:p>
            <a:pPr algn="ctr"/>
            <a:r>
              <a:rPr lang="tr-TR" b="1" dirty="0">
                <a:solidFill>
                  <a:schemeClr val="bg1"/>
                </a:solidFill>
              </a:rPr>
              <a:t> İSTİSNADAN VAZGEÇMEK MÜMKÜN MÜ?</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618593"/>
            <a:ext cx="10537371" cy="500292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EK VERGİ UYGULAMASINDA TARTIŞMALI KONULARDAN BİRİSİ DE, EK VERGİYE TABİ OLAN İSTİSNLARDAN VAZGEÇİLİP VAZGEÇİLEMEYECEĞİ İLE İLGİLİ.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ÖZELLİKLE GEÇMİŞ YIL VE DÖNEM ZARARI OLAN İŞLETMELER EK VERGİ ÖDEMEMEK İÇİN BU İSTİSNALARDAN VEZGEÇMEK İSTİYORLAR.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MALİYE’NİN SON TARİHLİ ÖZELGELERİ, </a:t>
            </a:r>
            <a:r>
              <a:rPr lang="tr-TR" sz="9600" b="1" u="sng" dirty="0">
                <a:solidFill>
                  <a:schemeClr val="accent1"/>
                </a:solidFill>
              </a:rPr>
              <a:t>KVK’DA İSTİSNADAN VAZGEÇİLEBİLECEĞİNE DAİR DÜZENLEME BULUNMADIĞI, BU NEDENLE VAZGEÇİLEMEYECEĞİ VE İSTİSNALARIN MUTLAK SURETLE HER DURUMDA UYGULANMAK ZORUNLULUĞU OLDUĞU</a:t>
            </a:r>
            <a:r>
              <a:rPr lang="tr-TR" sz="9600" b="1" dirty="0">
                <a:solidFill>
                  <a:schemeClr val="accent1"/>
                </a:solidFill>
              </a:rPr>
              <a:t> ŞEKLİNDE (BURSA VDB’NİN 22.09.2022 TARİHLİ VE 223664, NİĞDE DEFTERDARLIĞI’NIN 15.06.2020 TARİHLİ VE 10792 SAYILI ÖZELGELERİ). YANİ, MALİYE, EK VERGİ BAKIMINDAN DA KAPSAMA GİREN İSTİSNA VE İNDİRİMLERDEN VAZGEÇİLEMEYECEĞİ GÖRÜŞÜNDE. </a:t>
            </a:r>
          </a:p>
        </p:txBody>
      </p:sp>
    </p:spTree>
    <p:extLst>
      <p:ext uri="{BB962C8B-B14F-4D97-AF65-F5344CB8AC3E}">
        <p14:creationId xmlns:p14="http://schemas.microsoft.com/office/powerpoint/2010/main" val="207521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225365"/>
          </a:xfrm>
          <a:solidFill>
            <a:schemeClr val="accent1"/>
          </a:solidFill>
        </p:spPr>
        <p:txBody>
          <a:bodyPr>
            <a:normAutofit/>
          </a:bodyPr>
          <a:lstStyle/>
          <a:p>
            <a:pPr algn="ctr"/>
            <a:r>
              <a:rPr lang="tr-TR" b="1" dirty="0">
                <a:solidFill>
                  <a:schemeClr val="bg1"/>
                </a:solidFill>
              </a:rPr>
              <a:t>TİCARET BAKANLIĞI’NIN YAPILANDIRMA KAPSAMINDAKİ ALACAKLARI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2112579"/>
            <a:ext cx="10537371" cy="4404335"/>
          </a:xfrm>
        </p:spPr>
        <p:txBody>
          <a:bodyPr>
            <a:normAutofit/>
          </a:bodyPr>
          <a:lstStyle/>
          <a:p>
            <a:r>
              <a:rPr lang="tr-TR" sz="3400" b="1" dirty="0">
                <a:solidFill>
                  <a:schemeClr val="accent1"/>
                </a:solidFill>
              </a:rPr>
              <a:t>GÜMRÜK VERGİLERİ,</a:t>
            </a:r>
          </a:p>
          <a:p>
            <a:endParaRPr lang="tr-TR" sz="3400" b="1" dirty="0">
              <a:solidFill>
                <a:schemeClr val="accent1"/>
              </a:solidFill>
            </a:endParaRPr>
          </a:p>
          <a:p>
            <a:r>
              <a:rPr lang="tr-TR" sz="3400" b="1" dirty="0">
                <a:solidFill>
                  <a:schemeClr val="accent1"/>
                </a:solidFill>
              </a:rPr>
              <a:t> İDARİ PARA CEZALARI,</a:t>
            </a:r>
          </a:p>
          <a:p>
            <a:pPr marL="0" indent="0">
              <a:buNone/>
            </a:pPr>
            <a:endParaRPr lang="tr-TR" sz="3400" b="1" dirty="0">
              <a:solidFill>
                <a:schemeClr val="accent1"/>
              </a:solidFill>
            </a:endParaRPr>
          </a:p>
          <a:p>
            <a:r>
              <a:rPr lang="tr-TR" sz="3400" b="1" dirty="0">
                <a:solidFill>
                  <a:schemeClr val="accent1"/>
                </a:solidFill>
              </a:rPr>
              <a:t>FAİZLER, GECİKME ZAMLARI VE GECİKME FAİZLERİ</a:t>
            </a:r>
            <a:endParaRPr lang="tr-TR" sz="2400" b="1" dirty="0">
              <a:solidFill>
                <a:schemeClr val="accent1"/>
              </a:solidFill>
            </a:endParaRPr>
          </a:p>
        </p:txBody>
      </p:sp>
    </p:spTree>
    <p:extLst>
      <p:ext uri="{BB962C8B-B14F-4D97-AF65-F5344CB8AC3E}">
        <p14:creationId xmlns:p14="http://schemas.microsoft.com/office/powerpoint/2010/main" val="520851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36482"/>
          </a:xfrm>
          <a:solidFill>
            <a:schemeClr val="accent1"/>
          </a:solidFill>
        </p:spPr>
        <p:txBody>
          <a:bodyPr>
            <a:normAutofit fontScale="90000"/>
          </a:bodyPr>
          <a:lstStyle/>
          <a:p>
            <a:pPr algn="ctr"/>
            <a:r>
              <a:rPr lang="tr-TR" b="1" dirty="0">
                <a:solidFill>
                  <a:schemeClr val="bg1"/>
                </a:solidFill>
              </a:rPr>
              <a:t> İSTİSNADAN VAZGEÇMEK MÜMKÜN MÜ?</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618593"/>
            <a:ext cx="10537371" cy="5002924"/>
          </a:xfrm>
        </p:spPr>
        <p:txBody>
          <a:bodyPr>
            <a:normAutofit/>
          </a:bodyPr>
          <a:lstStyle/>
          <a:p>
            <a:pPr marL="0" algn="just" rtl="0" eaLnBrk="1" fontAlgn="t" latinLnBrk="0" hangingPunct="1">
              <a:lnSpc>
                <a:spcPct val="107000"/>
              </a:lnSpc>
              <a:spcBef>
                <a:spcPts val="0"/>
              </a:spcBef>
              <a:spcAft>
                <a:spcPts val="0"/>
              </a:spcAft>
            </a:pPr>
            <a:r>
              <a:rPr lang="tr-TR" sz="2400" b="1" dirty="0">
                <a:solidFill>
                  <a:schemeClr val="accent1"/>
                </a:solidFill>
              </a:rPr>
              <a:t>ANCAK, İSTİSNALARIN BİR YÜKÜMLÜLÜK DEĞİL, HAK OLDUĞU, BU HAKTAN HER ZAMAN VAZGEÇİLEBİLECEĞİ ŞEKLİNDE GÖRÜŞLER DE VAR…</a:t>
            </a:r>
          </a:p>
          <a:p>
            <a:pPr marL="0" indent="0" algn="just" rtl="0" eaLnBrk="1" fontAlgn="t" latinLnBrk="0" hangingPunct="1">
              <a:lnSpc>
                <a:spcPct val="107000"/>
              </a:lnSpc>
              <a:spcBef>
                <a:spcPts val="0"/>
              </a:spcBef>
              <a:spcAft>
                <a:spcPts val="0"/>
              </a:spcAft>
              <a:buNone/>
            </a:pPr>
            <a:endParaRPr lang="tr-TR" sz="9600" b="1" dirty="0">
              <a:solidFill>
                <a:schemeClr val="accent1"/>
              </a:solidFill>
            </a:endParaRPr>
          </a:p>
        </p:txBody>
      </p:sp>
    </p:spTree>
    <p:extLst>
      <p:ext uri="{BB962C8B-B14F-4D97-AF65-F5344CB8AC3E}">
        <p14:creationId xmlns:p14="http://schemas.microsoft.com/office/powerpoint/2010/main" val="587129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3E2317D8-9BD4-F951-4F7D-4EE46294E4D4}"/>
              </a:ext>
            </a:extLst>
          </p:cNvPr>
          <p:cNvSpPr txBox="1"/>
          <p:nvPr/>
        </p:nvSpPr>
        <p:spPr>
          <a:xfrm>
            <a:off x="2885440" y="2480826"/>
            <a:ext cx="7106493" cy="769441"/>
          </a:xfrm>
          <a:prstGeom prst="rect">
            <a:avLst/>
          </a:prstGeom>
          <a:noFill/>
        </p:spPr>
        <p:txBody>
          <a:bodyPr wrap="square" rtlCol="0">
            <a:spAutoFit/>
          </a:bodyPr>
          <a:lstStyle/>
          <a:p>
            <a:r>
              <a:rPr lang="tr-TR" sz="4400"/>
              <a:t>    </a:t>
            </a:r>
            <a:r>
              <a:rPr lang="tr-TR" sz="4400" b="1">
                <a:solidFill>
                  <a:srgbClr val="C00000"/>
                </a:solidFill>
                <a:latin typeface="+mj-lt"/>
              </a:rPr>
              <a:t>TEŞEKKÜRLER…</a:t>
            </a:r>
            <a:endParaRPr lang="tr-TR" sz="4400" b="1" dirty="0">
              <a:solidFill>
                <a:srgbClr val="C00000"/>
              </a:solidFill>
              <a:latin typeface="+mj-lt"/>
            </a:endParaRPr>
          </a:p>
        </p:txBody>
      </p:sp>
    </p:spTree>
    <p:extLst>
      <p:ext uri="{BB962C8B-B14F-4D97-AF65-F5344CB8AC3E}">
        <p14:creationId xmlns:p14="http://schemas.microsoft.com/office/powerpoint/2010/main" val="2129409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235875"/>
          </a:xfrm>
          <a:solidFill>
            <a:schemeClr val="accent1"/>
          </a:solidFill>
        </p:spPr>
        <p:txBody>
          <a:bodyPr>
            <a:normAutofit/>
          </a:bodyPr>
          <a:lstStyle/>
          <a:p>
            <a:pPr algn="ctr"/>
            <a:r>
              <a:rPr lang="tr-TR" b="1" dirty="0">
                <a:solidFill>
                  <a:schemeClr val="bg1"/>
                </a:solidFill>
              </a:rPr>
              <a:t>SGK’NIN YAPILANDIRMA KAPSAMINDAKİ ALACAKLARI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2102070"/>
            <a:ext cx="10537371" cy="4414844"/>
          </a:xfrm>
        </p:spPr>
        <p:txBody>
          <a:bodyPr>
            <a:normAutofit fontScale="92500" lnSpcReduction="20000"/>
          </a:bodyPr>
          <a:lstStyle/>
          <a:p>
            <a:pPr marL="0" indent="0">
              <a:buNone/>
            </a:pPr>
            <a:endParaRPr lang="tr-TR" sz="3400" b="1" dirty="0">
              <a:solidFill>
                <a:schemeClr val="accent1"/>
              </a:solidFill>
            </a:endParaRPr>
          </a:p>
          <a:p>
            <a:r>
              <a:rPr lang="tr-TR" sz="3600" b="1" dirty="0">
                <a:solidFill>
                  <a:schemeClr val="accent1"/>
                </a:solidFill>
              </a:rPr>
              <a:t>SİGORTA PRİMİ, EMEKLİLİK KESENEĞİ VE KURUM KARŞILIĞI, İŞSİZLİK SİGORTASI PRİMİ, SOSYAL GÜVENLİK DESTEK PRİMİ,</a:t>
            </a:r>
          </a:p>
          <a:p>
            <a:r>
              <a:rPr lang="tr-TR" sz="3600" b="1" dirty="0">
                <a:solidFill>
                  <a:schemeClr val="accent1"/>
                </a:solidFill>
              </a:rPr>
              <a:t>İSTEĞE BAĞLI SİGORTALILIK PRİMİ, TOPLULUK SİGORTASI PRİMİ, </a:t>
            </a:r>
          </a:p>
          <a:p>
            <a:r>
              <a:rPr lang="tr-TR" sz="3600" b="1" dirty="0">
                <a:solidFill>
                  <a:schemeClr val="accent1"/>
                </a:solidFill>
              </a:rPr>
              <a:t>DAMGA VERGİSİ, ÖZEL İLETİŞİM VERGİSİ VE EĞİTİME KATKI PAYI</a:t>
            </a:r>
          </a:p>
          <a:p>
            <a:r>
              <a:rPr lang="tr-TR" sz="3600" b="1" dirty="0">
                <a:solidFill>
                  <a:schemeClr val="accent1"/>
                </a:solidFill>
              </a:rPr>
              <a:t>EKSİK İŞÇİLİK PRİMLERİ,</a:t>
            </a:r>
          </a:p>
        </p:txBody>
      </p:sp>
    </p:spTree>
    <p:extLst>
      <p:ext uri="{BB962C8B-B14F-4D97-AF65-F5344CB8AC3E}">
        <p14:creationId xmlns:p14="http://schemas.microsoft.com/office/powerpoint/2010/main" val="367800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235875"/>
          </a:xfrm>
          <a:solidFill>
            <a:schemeClr val="accent1"/>
          </a:solidFill>
        </p:spPr>
        <p:txBody>
          <a:bodyPr>
            <a:normAutofit/>
          </a:bodyPr>
          <a:lstStyle/>
          <a:p>
            <a:pPr algn="ctr"/>
            <a:r>
              <a:rPr lang="tr-TR" b="1" dirty="0">
                <a:solidFill>
                  <a:schemeClr val="bg1"/>
                </a:solidFill>
              </a:rPr>
              <a:t>SGK’NIN YAPILANDIRMA KAPSAMINDAKİ ALACAKLARI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2102070"/>
            <a:ext cx="10537371" cy="4414844"/>
          </a:xfrm>
        </p:spPr>
        <p:txBody>
          <a:bodyPr>
            <a:normAutofit fontScale="85000" lnSpcReduction="20000"/>
          </a:bodyPr>
          <a:lstStyle/>
          <a:p>
            <a:pPr marL="0" indent="0">
              <a:buNone/>
            </a:pPr>
            <a:endParaRPr lang="tr-TR" sz="3400" b="1" dirty="0">
              <a:solidFill>
                <a:schemeClr val="accent1"/>
              </a:solidFill>
            </a:endParaRPr>
          </a:p>
          <a:p>
            <a:r>
              <a:rPr lang="tr-TR" sz="3600" b="1" dirty="0">
                <a:solidFill>
                  <a:schemeClr val="accent1"/>
                </a:solidFill>
              </a:rPr>
              <a:t>İDARİ PARA CEZALARI, GECİKME CEZASI VE GECİKME ZAMMI,</a:t>
            </a:r>
          </a:p>
          <a:p>
            <a:r>
              <a:rPr lang="tr-TR" sz="3600" b="1" dirty="0">
                <a:solidFill>
                  <a:schemeClr val="accent1"/>
                </a:solidFill>
              </a:rPr>
              <a:t>YERSİZ ÖDENEN GELİR VE AYLIKLARDAN DOĞAN ALACAKLAR,</a:t>
            </a:r>
          </a:p>
          <a:p>
            <a:r>
              <a:rPr lang="tr-TR" sz="3600" b="1" dirty="0">
                <a:solidFill>
                  <a:schemeClr val="accent1"/>
                </a:solidFill>
              </a:rPr>
              <a:t>İŞ KAZASI, MESLEK HASTALIĞI, MALULLÜK VE VAZİFE MALULLÜĞÜ SONUCUNDA DOĞAN RÜCU ALACAKLARI</a:t>
            </a:r>
          </a:p>
          <a:p>
            <a:r>
              <a:rPr lang="tr-TR" sz="3600" b="1" dirty="0">
                <a:solidFill>
                  <a:schemeClr val="accent1"/>
                </a:solidFill>
              </a:rPr>
              <a:t>6183 SAYILI KANUN KAPSAMINDA TAKİP EDİLEN ASLİ VE FER’İ AMME ALACAKLARI</a:t>
            </a:r>
          </a:p>
          <a:p>
            <a:endParaRPr lang="tr-TR" sz="3600" b="1" dirty="0">
              <a:solidFill>
                <a:schemeClr val="accent1"/>
              </a:solidFill>
            </a:endParaRPr>
          </a:p>
        </p:txBody>
      </p:sp>
    </p:spTree>
    <p:extLst>
      <p:ext uri="{BB962C8B-B14F-4D97-AF65-F5344CB8AC3E}">
        <p14:creationId xmlns:p14="http://schemas.microsoft.com/office/powerpoint/2010/main" val="2006961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288427"/>
          </a:xfrm>
          <a:solidFill>
            <a:schemeClr val="accent1"/>
          </a:solidFill>
        </p:spPr>
        <p:txBody>
          <a:bodyPr>
            <a:normAutofit/>
          </a:bodyPr>
          <a:lstStyle/>
          <a:p>
            <a:pPr algn="ctr"/>
            <a:r>
              <a:rPr lang="tr-TR" b="1" dirty="0">
                <a:solidFill>
                  <a:schemeClr val="bg1"/>
                </a:solidFill>
              </a:rPr>
              <a:t>BÜYÜKŞEHİR BELEDİYELERİNİN YAPILANDIRMA KAPSAMINDAKİ ALACAKLARI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2186152"/>
            <a:ext cx="10537371" cy="4330762"/>
          </a:xfrm>
        </p:spPr>
        <p:txBody>
          <a:bodyPr>
            <a:normAutofit/>
          </a:bodyPr>
          <a:lstStyle/>
          <a:p>
            <a:pPr marL="0" indent="0">
              <a:buNone/>
            </a:pPr>
            <a:endParaRPr lang="tr-TR" sz="3400" b="1" dirty="0">
              <a:solidFill>
                <a:schemeClr val="accent1"/>
              </a:solidFill>
            </a:endParaRPr>
          </a:p>
          <a:p>
            <a:r>
              <a:rPr lang="tr-TR" sz="3400" b="1" dirty="0">
                <a:solidFill>
                  <a:schemeClr val="accent1"/>
                </a:solidFill>
              </a:rPr>
              <a:t>ÇEVRE KANUNUNA GÖRE ALDIKLARI KATI ATIK ÜCRETİ ALACAKLARI İLE BUNLARA BAĞLI FER’İLERİ,</a:t>
            </a:r>
          </a:p>
          <a:p>
            <a:endParaRPr lang="tr-TR" sz="3400" b="1" dirty="0">
              <a:solidFill>
                <a:schemeClr val="accent1"/>
              </a:solidFill>
            </a:endParaRPr>
          </a:p>
          <a:p>
            <a:r>
              <a:rPr lang="tr-TR" sz="3400" b="1" dirty="0">
                <a:solidFill>
                  <a:schemeClr val="accent1"/>
                </a:solidFill>
              </a:rPr>
              <a:t>SU VE KANALİZASYON İDARELERİNİN SU VE ATIK SU BEDELİ BEDELİ ALACAKLARI,</a:t>
            </a:r>
          </a:p>
          <a:p>
            <a:endParaRPr lang="tr-TR" sz="3400" b="1" dirty="0">
              <a:solidFill>
                <a:schemeClr val="accent1"/>
              </a:solidFill>
            </a:endParaRPr>
          </a:p>
        </p:txBody>
      </p:sp>
    </p:spTree>
    <p:extLst>
      <p:ext uri="{BB962C8B-B14F-4D97-AF65-F5344CB8AC3E}">
        <p14:creationId xmlns:p14="http://schemas.microsoft.com/office/powerpoint/2010/main" val="3224992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93834"/>
          </a:xfrm>
          <a:solidFill>
            <a:schemeClr val="accent1"/>
          </a:solidFill>
        </p:spPr>
        <p:txBody>
          <a:bodyPr>
            <a:normAutofit/>
          </a:bodyPr>
          <a:lstStyle/>
          <a:p>
            <a:pPr algn="ctr"/>
            <a:r>
              <a:rPr lang="tr-TR" b="1" dirty="0">
                <a:solidFill>
                  <a:schemeClr val="bg1"/>
                </a:solidFill>
              </a:rPr>
              <a:t>BELEDİYELERİN YAPILANDIRMA KAPSAMINDAKİ ALACAKLARI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2081048"/>
            <a:ext cx="10537371" cy="4435865"/>
          </a:xfrm>
        </p:spPr>
        <p:txBody>
          <a:bodyPr>
            <a:normAutofit/>
          </a:bodyPr>
          <a:lstStyle/>
          <a:p>
            <a:pPr marL="0" indent="0">
              <a:buNone/>
            </a:pPr>
            <a:endParaRPr lang="tr-TR" sz="3400" b="1" dirty="0">
              <a:solidFill>
                <a:schemeClr val="accent1"/>
              </a:solidFill>
            </a:endParaRPr>
          </a:p>
          <a:p>
            <a:r>
              <a:rPr lang="tr-TR" sz="3400" b="1" dirty="0">
                <a:solidFill>
                  <a:schemeClr val="accent1"/>
                </a:solidFill>
              </a:rPr>
              <a:t>EMLAK VERGİSİ VE DİĞER VERGİLER, VERGİ CEZALARI GECİKME ZAMLARI, FAİZLERİ,</a:t>
            </a:r>
          </a:p>
          <a:p>
            <a:r>
              <a:rPr lang="tr-TR" sz="3400" b="1" dirty="0">
                <a:solidFill>
                  <a:schemeClr val="accent1"/>
                </a:solidFill>
              </a:rPr>
              <a:t>ÜCRET VE PAY ALACAKLARI İLE BUNLARA BAĞLI FER’İLER,</a:t>
            </a:r>
          </a:p>
          <a:p>
            <a:r>
              <a:rPr lang="tr-TR" sz="3400" b="1" dirty="0">
                <a:solidFill>
                  <a:schemeClr val="accent1"/>
                </a:solidFill>
              </a:rPr>
              <a:t>SU, ATIK SU VE KATI ATIK ÜCRETİ ALACAKLARI İLE BUNLARA BAĞLI FER’İ ALACAKLAR.</a:t>
            </a:r>
          </a:p>
          <a:p>
            <a:endParaRPr lang="tr-TR" sz="3400" b="1" dirty="0">
              <a:solidFill>
                <a:schemeClr val="accent1"/>
              </a:solidFill>
            </a:endParaRPr>
          </a:p>
        </p:txBody>
      </p:sp>
    </p:spTree>
    <p:extLst>
      <p:ext uri="{BB962C8B-B14F-4D97-AF65-F5344CB8AC3E}">
        <p14:creationId xmlns:p14="http://schemas.microsoft.com/office/powerpoint/2010/main" val="165202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20869"/>
          </a:xfrm>
          <a:solidFill>
            <a:schemeClr val="accent1"/>
          </a:solidFill>
        </p:spPr>
        <p:txBody>
          <a:bodyPr>
            <a:normAutofit/>
          </a:bodyPr>
          <a:lstStyle/>
          <a:p>
            <a:pPr algn="ctr"/>
            <a:r>
              <a:rPr lang="tr-TR" b="1" dirty="0">
                <a:solidFill>
                  <a:schemeClr val="bg1"/>
                </a:solidFill>
              </a:rPr>
              <a:t>BORÇ YAPILANDIRMASINDA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597572"/>
            <a:ext cx="10537371" cy="4919341"/>
          </a:xfrm>
        </p:spPr>
        <p:txBody>
          <a:bodyPr>
            <a:normAutofit fontScale="25000" lnSpcReduction="20000"/>
          </a:bodyPr>
          <a:lstStyle/>
          <a:p>
            <a:pPr marL="0" indent="0">
              <a:buNone/>
            </a:pPr>
            <a:endParaRPr lang="tr-TR" sz="11200" b="1" dirty="0">
              <a:solidFill>
                <a:schemeClr val="accent1"/>
              </a:solidFill>
            </a:endParaRPr>
          </a:p>
          <a:p>
            <a:pPr algn="just"/>
            <a:r>
              <a:rPr lang="tr-TR" sz="11200" b="1" dirty="0">
                <a:solidFill>
                  <a:schemeClr val="accent1"/>
                </a:solidFill>
              </a:rPr>
              <a:t>KESİNLEŞMİŞ BORÇ YAPILANDIRMASINDA MİLAT, 31 ARALIK 2022.</a:t>
            </a:r>
          </a:p>
          <a:p>
            <a:pPr algn="just"/>
            <a:r>
              <a:rPr lang="tr-TR" sz="11200" b="1" dirty="0">
                <a:solidFill>
                  <a:schemeClr val="accent1"/>
                </a:solidFill>
              </a:rPr>
              <a:t>31 ARALIK 2022 TARİHİNDEN ÖNCE VADESİ GEÇMİŞ VE ÖDENMEMİŞ OLAN BORÇLAR YAPILANDIRMA KAPSAMINDA.</a:t>
            </a:r>
          </a:p>
          <a:p>
            <a:pPr algn="just"/>
            <a:r>
              <a:rPr lang="tr-TR" sz="11200" b="1" dirty="0">
                <a:solidFill>
                  <a:schemeClr val="accent1"/>
                </a:solidFill>
              </a:rPr>
              <a:t>31 ARALIK 2022 TARİHİNDEN (BU TARİH DÂHİL) ÖNCEKİ DÖNEMLERE, BEYANA DAYANAN VERGİLERDE İSE BU TARİHE KADAR VERİLMESİ GEREKEN BEYANNAMELERE İLİŞKİN VERGİ VE BUNLARA BAĞLI VERGİ CEZALARI, GECİKME FAİZLERİ, GECİKME ZAMLARI KANUN KAPSAMINDA. </a:t>
            </a:r>
          </a:p>
          <a:p>
            <a:pPr algn="just"/>
            <a:r>
              <a:rPr lang="tr-TR" sz="11200" b="1" dirty="0">
                <a:solidFill>
                  <a:schemeClr val="accent1"/>
                </a:solidFill>
              </a:rPr>
              <a:t>GELİR VE KURUMLAR VERGİSİNE MAHSUBEN 2022 YILINDA ÖDENMESİ GEREKEN GEÇİCİ VERGİLER KAPSAMDA DEĞİL.  </a:t>
            </a:r>
          </a:p>
          <a:p>
            <a:pPr algn="just"/>
            <a:endParaRPr lang="tr-TR" sz="12800" b="1" dirty="0">
              <a:solidFill>
                <a:schemeClr val="accent1"/>
              </a:solidFill>
            </a:endParaRPr>
          </a:p>
          <a:p>
            <a:pPr algn="just"/>
            <a:endParaRPr lang="tr-TR" sz="5100" b="1" dirty="0">
              <a:solidFill>
                <a:schemeClr val="accent1"/>
              </a:solidFill>
            </a:endParaRPr>
          </a:p>
          <a:p>
            <a:endParaRPr lang="tr-TR" sz="3400" b="1" dirty="0">
              <a:solidFill>
                <a:schemeClr val="accent1"/>
              </a:solidFill>
            </a:endParaRPr>
          </a:p>
        </p:txBody>
      </p:sp>
    </p:spTree>
    <p:extLst>
      <p:ext uri="{BB962C8B-B14F-4D97-AF65-F5344CB8AC3E}">
        <p14:creationId xmlns:p14="http://schemas.microsoft.com/office/powerpoint/2010/main" val="3456812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20869"/>
          </a:xfrm>
          <a:solidFill>
            <a:schemeClr val="accent1"/>
          </a:solidFill>
        </p:spPr>
        <p:txBody>
          <a:bodyPr>
            <a:normAutofit/>
          </a:bodyPr>
          <a:lstStyle/>
          <a:p>
            <a:pPr algn="ctr"/>
            <a:r>
              <a:rPr lang="tr-TR" b="1" dirty="0">
                <a:solidFill>
                  <a:schemeClr val="bg1"/>
                </a:solidFill>
              </a:rPr>
              <a:t>BORÇ YAPILANDIRMASINDA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597572"/>
            <a:ext cx="10537371" cy="4919341"/>
          </a:xfrm>
        </p:spPr>
        <p:txBody>
          <a:bodyPr>
            <a:normAutofit fontScale="40000" lnSpcReduction="20000"/>
          </a:bodyPr>
          <a:lstStyle/>
          <a:p>
            <a:pPr marL="0" indent="0">
              <a:buNone/>
            </a:pPr>
            <a:endParaRPr lang="tr-TR" sz="3600" b="1" dirty="0">
              <a:solidFill>
                <a:schemeClr val="accent1"/>
              </a:solidFill>
            </a:endParaRPr>
          </a:p>
          <a:p>
            <a:pPr algn="just"/>
            <a:r>
              <a:rPr lang="tr-TR" sz="6200" b="1" dirty="0">
                <a:solidFill>
                  <a:schemeClr val="accent1"/>
                </a:solidFill>
              </a:rPr>
              <a:t>2022 YILINA İLİŞKİN OLARAK 31 ARALIK 2022 TARİHİNDEN (BU TARİH DÂHİL) ÖNCE TAHAKKUK EDEN MOTORLU TAŞITLAR VERGİSİ KANUN KAPSAMINA GİRİYOR.</a:t>
            </a:r>
          </a:p>
          <a:p>
            <a:pPr marL="19685" marR="37465" indent="450850" algn="just">
              <a:lnSpc>
                <a:spcPct val="111000"/>
              </a:lnSpc>
              <a:spcAft>
                <a:spcPts val="25"/>
              </a:spcAft>
            </a:pPr>
            <a:r>
              <a:rPr lang="tr-TR" sz="6200" b="1" dirty="0">
                <a:solidFill>
                  <a:schemeClr val="accent1"/>
                </a:solidFill>
              </a:rPr>
              <a:t>31 ARALIK 2022 TARİHİ VE BU TARİHTEN ÖNCE GERÇEKLEŞTİRİLEN DEVİR VE İKTİSAP İŞLEMLERİ NEDENİYLE TARH EDİLİP 12 MART 2023 TARİHİ İTİBARIYLA KESİNLEŞMİŞ BULUNAN YADA İHTİLAFLI OLAN TAPU HARÇLARI İLE 12 MART 2023 TARİHİNDEN ÖNCE İNCELEME VE TARHİYAT SAFHASINDA BULUNAN İŞLEMLER KANUN KAPSAMINA GİRİYOR. 492 SAYILI KANUNA BAĞLI (8) SAYILI TARİFE UYARINCA TAHSİL EDİLEN VE 2022 YILINA İLİŞKİN OLARAK 31 ARALIK 2022 TARİHİNDEN (BU TARİH DÂHİL) ÖNCE TAHAKKUK EDEN YILLIK HARÇLAR DA KAPSAMDA BULUNUYOR. </a:t>
            </a:r>
          </a:p>
          <a:p>
            <a:pPr marL="19685" marR="37465" indent="450850" algn="just">
              <a:lnSpc>
                <a:spcPct val="111000"/>
              </a:lnSpc>
              <a:spcAft>
                <a:spcPts val="25"/>
              </a:spcAft>
            </a:pPr>
            <a:endParaRPr lang="tr-TR" sz="3400" b="1" dirty="0">
              <a:solidFill>
                <a:schemeClr val="accent1"/>
              </a:solidFill>
            </a:endParaRPr>
          </a:p>
        </p:txBody>
      </p:sp>
    </p:spTree>
    <p:extLst>
      <p:ext uri="{BB962C8B-B14F-4D97-AF65-F5344CB8AC3E}">
        <p14:creationId xmlns:p14="http://schemas.microsoft.com/office/powerpoint/2010/main" val="91526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20869"/>
          </a:xfrm>
          <a:solidFill>
            <a:schemeClr val="accent1"/>
          </a:solidFill>
        </p:spPr>
        <p:txBody>
          <a:bodyPr>
            <a:normAutofit/>
          </a:bodyPr>
          <a:lstStyle/>
          <a:p>
            <a:pPr algn="ctr"/>
            <a:r>
              <a:rPr lang="tr-TR" b="1" dirty="0">
                <a:solidFill>
                  <a:schemeClr val="bg1"/>
                </a:solidFill>
              </a:rPr>
              <a:t>BORÇ YAPILANDIRMASINDA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597572"/>
            <a:ext cx="10537371" cy="4919341"/>
          </a:xfrm>
        </p:spPr>
        <p:txBody>
          <a:bodyPr>
            <a:normAutofit fontScale="25000" lnSpcReduction="20000"/>
          </a:bodyPr>
          <a:lstStyle/>
          <a:p>
            <a:pPr marL="0" indent="0">
              <a:buNone/>
            </a:pPr>
            <a:endParaRPr lang="tr-TR" sz="3400" b="1" dirty="0">
              <a:solidFill>
                <a:schemeClr val="accent1"/>
              </a:solidFill>
            </a:endParaRPr>
          </a:p>
          <a:p>
            <a:pPr marL="19685" marR="37465" indent="450850" algn="just">
              <a:lnSpc>
                <a:spcPct val="111000"/>
              </a:lnSpc>
              <a:spcAft>
                <a:spcPts val="25"/>
              </a:spcAft>
            </a:pPr>
            <a:r>
              <a:rPr lang="tr-TR" sz="11200" b="1" dirty="0">
                <a:solidFill>
                  <a:schemeClr val="accent1"/>
                </a:solidFill>
              </a:rPr>
              <a:t>31 ARALIK 2022 TARİHİNDEN (BU TARİH DÂHİL) ÖNCE YAPILAN TESPİTLERE İSTİNADEN KESİLEN USULSÜZLÜK VE ÖZEL USULSÜZLÜK CEZALARI KANUN KAPSAMINDA. </a:t>
            </a:r>
          </a:p>
          <a:p>
            <a:pPr marL="19685" marR="37465" indent="450850" algn="just">
              <a:lnSpc>
                <a:spcPct val="111000"/>
              </a:lnSpc>
              <a:spcAft>
                <a:spcPts val="25"/>
              </a:spcAft>
            </a:pPr>
            <a:r>
              <a:rPr lang="tr-TR" sz="11200" b="1" dirty="0">
                <a:solidFill>
                  <a:schemeClr val="accent1"/>
                </a:solidFill>
              </a:rPr>
              <a:t>VERGİ ASLINA BAĞLI OLARAK KESİLEN VERGİ CEZALARINDA İSE VERGİNİN AİT OLDUĞU DÖNEM DİKKATE ALINARAK KAPSAMA GİRİP GİRMEDİĞİ TESPİT EDİLECEK. </a:t>
            </a:r>
          </a:p>
          <a:p>
            <a:pPr marL="19685" marR="37465" indent="450850" algn="just">
              <a:lnSpc>
                <a:spcPct val="111000"/>
              </a:lnSpc>
              <a:spcAft>
                <a:spcPts val="25"/>
              </a:spcAft>
            </a:pPr>
            <a:r>
              <a:rPr lang="tr-TR" sz="11200" b="1" dirty="0">
                <a:solidFill>
                  <a:schemeClr val="accent1"/>
                </a:solidFill>
              </a:rPr>
              <a:t>KANUN KAPSAMINA, VERGİ DAİRELERİNCE TAKİP EDİLEN VE 31 ARALIK 2022 TARİHİNDEN (BU TARİH DÂHİL) ÖNCE VERİLEN TÜM İDARİ PARA CEZALARI GİRİYOR. </a:t>
            </a:r>
          </a:p>
        </p:txBody>
      </p:sp>
    </p:spTree>
    <p:extLst>
      <p:ext uri="{BB962C8B-B14F-4D97-AF65-F5344CB8AC3E}">
        <p14:creationId xmlns:p14="http://schemas.microsoft.com/office/powerpoint/2010/main" val="3690477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20869"/>
          </a:xfrm>
          <a:solidFill>
            <a:schemeClr val="accent1"/>
          </a:solidFill>
        </p:spPr>
        <p:txBody>
          <a:bodyPr>
            <a:normAutofit/>
          </a:bodyPr>
          <a:lstStyle/>
          <a:p>
            <a:pPr algn="ctr"/>
            <a:r>
              <a:rPr lang="tr-TR" b="1" dirty="0">
                <a:solidFill>
                  <a:schemeClr val="bg1"/>
                </a:solidFill>
              </a:rPr>
              <a:t>BORÇ YAPILANDIRMASINDA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597572"/>
            <a:ext cx="10537371" cy="4919341"/>
          </a:xfrm>
        </p:spPr>
        <p:txBody>
          <a:bodyPr>
            <a:normAutofit fontScale="25000" lnSpcReduction="20000"/>
          </a:bodyPr>
          <a:lstStyle/>
          <a:p>
            <a:pPr marL="0" indent="0">
              <a:buNone/>
            </a:pPr>
            <a:endParaRPr lang="tr-TR" sz="3400" b="1" dirty="0">
              <a:solidFill>
                <a:schemeClr val="accent1"/>
              </a:solidFill>
            </a:endParaRPr>
          </a:p>
          <a:p>
            <a:pPr marL="19685" marR="37465" indent="450850" algn="just">
              <a:lnSpc>
                <a:spcPct val="111000"/>
              </a:lnSpc>
              <a:spcAft>
                <a:spcPts val="25"/>
              </a:spcAft>
            </a:pPr>
            <a:r>
              <a:rPr lang="tr-TR" sz="11200" b="1" dirty="0">
                <a:solidFill>
                  <a:schemeClr val="accent1"/>
                </a:solidFill>
              </a:rPr>
              <a:t>31 ARALIK 2022 TARİHİNDEN ÖNCE VERİLMEKLE BİRLİKTE 7440 SAYILI KANUNUN YAYIMI TARİHİ OLAN 12 MART 2023 İTİBARIYLA İLGİLİSİNE TEBLİĞ EDİLEN İDARİ PARA CEZALARI DA KAPSAMA GİRİYOR. </a:t>
            </a:r>
          </a:p>
          <a:p>
            <a:pPr marL="19685" marR="37465" indent="450850" algn="just">
              <a:lnSpc>
                <a:spcPct val="111000"/>
              </a:lnSpc>
              <a:spcAft>
                <a:spcPts val="25"/>
              </a:spcAft>
            </a:pPr>
            <a:endParaRPr lang="tr-TR" sz="11200" b="1" dirty="0">
              <a:solidFill>
                <a:schemeClr val="accent1"/>
              </a:solidFill>
            </a:endParaRPr>
          </a:p>
          <a:p>
            <a:pPr marL="19685" marR="37465" indent="450850" algn="just">
              <a:lnSpc>
                <a:spcPct val="111000"/>
              </a:lnSpc>
              <a:spcAft>
                <a:spcPts val="25"/>
              </a:spcAft>
            </a:pPr>
            <a:r>
              <a:rPr lang="tr-TR" sz="11200" b="1" dirty="0">
                <a:solidFill>
                  <a:schemeClr val="accent1"/>
                </a:solidFill>
              </a:rPr>
              <a:t>31 ARALIK 2022 TARİHİNDEN ÖNCE VERİLMEKLE BİRLİKTE 7440 SAYILI KANUNUN YAYIMI TARİHİ OLAN 12 MART 2023 İTİBARIYLA İLGİLİSİNE TEBLİĞ EDİLMEMİŞ İDARİ YAPTIRIM KARARLARINA KONU İDARİ PARA CEZALARI KAPSAMA GİRMİYOR. </a:t>
            </a:r>
          </a:p>
        </p:txBody>
      </p:sp>
    </p:spTree>
    <p:extLst>
      <p:ext uri="{BB962C8B-B14F-4D97-AF65-F5344CB8AC3E}">
        <p14:creationId xmlns:p14="http://schemas.microsoft.com/office/powerpoint/2010/main" val="218694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786855" y="523884"/>
            <a:ext cx="9902587" cy="809966"/>
          </a:xfrm>
          <a:solidFill>
            <a:schemeClr val="accent1"/>
          </a:solidFill>
        </p:spPr>
        <p:txBody>
          <a:bodyPr>
            <a:normAutofit/>
          </a:bodyPr>
          <a:lstStyle/>
          <a:p>
            <a:pPr algn="ctr"/>
            <a:r>
              <a:rPr lang="tr-TR" sz="3600" b="1" dirty="0">
                <a:solidFill>
                  <a:schemeClr val="bg1"/>
                </a:solidFill>
              </a:rPr>
              <a:t>NE KADAR BORÇ YAPILANDIRILACAK?</a:t>
            </a: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625600" y="1652815"/>
            <a:ext cx="10335985" cy="4951185"/>
          </a:xfrm>
        </p:spPr>
        <p:txBody>
          <a:bodyPr>
            <a:normAutofit fontScale="92500" lnSpcReduction="20000"/>
          </a:bodyPr>
          <a:lstStyle/>
          <a:p>
            <a:pPr marL="45720" indent="0" algn="just">
              <a:buNone/>
            </a:pPr>
            <a:r>
              <a:rPr lang="tr-TR" sz="2800" b="1" dirty="0">
                <a:solidFill>
                  <a:schemeClr val="accent1"/>
                </a:solidFill>
              </a:rPr>
              <a:t>- 7440 SAYILI KANUN </a:t>
            </a:r>
            <a:r>
              <a:rPr lang="tr-TR" sz="3600" b="1" dirty="0">
                <a:solidFill>
                  <a:schemeClr val="accent1"/>
                </a:solidFill>
              </a:rPr>
              <a:t>12 MART 2023 </a:t>
            </a:r>
            <a:r>
              <a:rPr lang="tr-TR" sz="2800" b="1" dirty="0">
                <a:solidFill>
                  <a:schemeClr val="accent1"/>
                </a:solidFill>
              </a:rPr>
              <a:t>TARİHİNDE RESMİ GAZETE’DE YAYINLANARAK YÜRÜRLÜĞE GİRDİ. </a:t>
            </a:r>
          </a:p>
          <a:p>
            <a:pPr marL="45720" indent="0" algn="just">
              <a:buNone/>
            </a:pPr>
            <a:r>
              <a:rPr lang="tr-TR" sz="2800" b="1" dirty="0">
                <a:solidFill>
                  <a:schemeClr val="accent1"/>
                </a:solidFill>
              </a:rPr>
              <a:t>- 1 SERİ NO.LU BAZI ALACAKLARIN YENİDEN YAPILANDIRILMASINA DAİR TEBLİĞ 25 MART 2023 TARİHLİ RESMİ GAZETE’DE YAYIMLANDI. AYRICA, 27 MART 2023 TARİHİNDE 2023/1 SERİ NO.LU İÇ GENELGE YAYIMLANDI. </a:t>
            </a:r>
          </a:p>
          <a:p>
            <a:pPr marL="45720" indent="0" algn="just">
              <a:buNone/>
            </a:pPr>
            <a:r>
              <a:rPr lang="tr-TR" sz="2800" b="1" dirty="0">
                <a:solidFill>
                  <a:schemeClr val="accent1"/>
                </a:solidFill>
              </a:rPr>
              <a:t>- HEM TUTAR HEM DE KAPSAM OLARAK </a:t>
            </a:r>
            <a:r>
              <a:rPr lang="tr-TR" sz="3600" b="1" u="sng" dirty="0">
                <a:solidFill>
                  <a:schemeClr val="accent1"/>
                </a:solidFill>
              </a:rPr>
              <a:t>CUMHURİYET TARİHİNİN EN BÜYÜK BORÇ YAPILANDIRMASI</a:t>
            </a:r>
            <a:r>
              <a:rPr lang="tr-TR" sz="3600" b="1" dirty="0">
                <a:solidFill>
                  <a:schemeClr val="accent1"/>
                </a:solidFill>
              </a:rPr>
              <a:t>! </a:t>
            </a:r>
          </a:p>
          <a:p>
            <a:pPr marL="45720" indent="0" algn="just">
              <a:buNone/>
            </a:pPr>
            <a:r>
              <a:rPr lang="tr-TR" sz="2800" b="1" dirty="0">
                <a:solidFill>
                  <a:schemeClr val="accent1"/>
                </a:solidFill>
              </a:rPr>
              <a:t>- KAPSAMDA BULUNAN </a:t>
            </a:r>
            <a:r>
              <a:rPr lang="tr-TR" sz="2800" b="1" u="sng" dirty="0">
                <a:solidFill>
                  <a:schemeClr val="accent1"/>
                </a:solidFill>
              </a:rPr>
              <a:t>13 KURUMUN YAKLAŞIK </a:t>
            </a:r>
            <a:r>
              <a:rPr lang="tr-TR" sz="3600" b="1" u="sng" dirty="0">
                <a:solidFill>
                  <a:schemeClr val="accent1"/>
                </a:solidFill>
              </a:rPr>
              <a:t>1 TRİLYON 300 MİLYAR TL</a:t>
            </a:r>
            <a:r>
              <a:rPr lang="tr-TR" sz="2800" b="1" u="sng" dirty="0">
                <a:solidFill>
                  <a:schemeClr val="accent1"/>
                </a:solidFill>
              </a:rPr>
              <a:t>’LİK ALACAĞI YAPILANDIRILACAK. </a:t>
            </a:r>
          </a:p>
          <a:p>
            <a:pPr marL="45720" indent="0" algn="just">
              <a:buNone/>
            </a:pPr>
            <a:r>
              <a:rPr lang="tr-TR" sz="2800" b="1" dirty="0">
                <a:solidFill>
                  <a:schemeClr val="accent1"/>
                </a:solidFill>
              </a:rPr>
              <a:t>- YAPILANDIRMADA ASLAN PAYI, </a:t>
            </a:r>
            <a:r>
              <a:rPr lang="tr-TR" sz="3900" b="1" dirty="0">
                <a:solidFill>
                  <a:schemeClr val="accent1"/>
                </a:solidFill>
              </a:rPr>
              <a:t>MALİYE VE SGK</a:t>
            </a:r>
            <a:r>
              <a:rPr lang="tr-TR" sz="2800" b="1" dirty="0">
                <a:solidFill>
                  <a:schemeClr val="accent1"/>
                </a:solidFill>
              </a:rPr>
              <a:t>’NIN.</a:t>
            </a:r>
          </a:p>
          <a:p>
            <a:pPr marL="45720" indent="0" algn="just">
              <a:buNone/>
            </a:pPr>
            <a:endParaRPr lang="tr-TR" sz="2400" b="1" dirty="0">
              <a:solidFill>
                <a:schemeClr val="accent1"/>
              </a:solidFill>
            </a:endParaRPr>
          </a:p>
          <a:p>
            <a:pPr marL="45720" indent="0" algn="just">
              <a:buNone/>
            </a:pPr>
            <a:endParaRPr lang="tr-TR" sz="2400" b="1" dirty="0">
              <a:solidFill>
                <a:schemeClr val="accent1"/>
              </a:solidFill>
            </a:endParaRPr>
          </a:p>
          <a:p>
            <a:pPr marL="502920" indent="-457200">
              <a:buFont typeface="+mj-lt"/>
              <a:buAutoNum type="arabicPeriod"/>
            </a:pPr>
            <a:endParaRPr lang="tr-TR" sz="2400" dirty="0"/>
          </a:p>
        </p:txBody>
      </p:sp>
    </p:spTree>
    <p:extLst>
      <p:ext uri="{BB962C8B-B14F-4D97-AF65-F5344CB8AC3E}">
        <p14:creationId xmlns:p14="http://schemas.microsoft.com/office/powerpoint/2010/main" val="1216376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20869"/>
          </a:xfrm>
          <a:solidFill>
            <a:schemeClr val="accent1"/>
          </a:solidFill>
        </p:spPr>
        <p:txBody>
          <a:bodyPr>
            <a:normAutofit/>
          </a:bodyPr>
          <a:lstStyle/>
          <a:p>
            <a:pPr algn="ctr"/>
            <a:r>
              <a:rPr lang="tr-TR" b="1" dirty="0">
                <a:solidFill>
                  <a:schemeClr val="bg1"/>
                </a:solidFill>
              </a:rPr>
              <a:t>YAPILANDIRMADA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597572"/>
            <a:ext cx="10537371" cy="4919341"/>
          </a:xfrm>
        </p:spPr>
        <p:txBody>
          <a:bodyPr>
            <a:normAutofit fontScale="77500" lnSpcReduction="20000"/>
          </a:bodyPr>
          <a:lstStyle/>
          <a:p>
            <a:pPr marL="0" indent="0">
              <a:buNone/>
            </a:pPr>
            <a:endParaRPr lang="tr-TR" sz="3400" b="1" dirty="0">
              <a:solidFill>
                <a:schemeClr val="accent1"/>
              </a:solidFill>
            </a:endParaRPr>
          </a:p>
          <a:p>
            <a:r>
              <a:rPr lang="tr-TR" sz="3800" b="1" dirty="0">
                <a:solidFill>
                  <a:schemeClr val="accent1"/>
                </a:solidFill>
              </a:rPr>
              <a:t>BORÇ YAPILANDIRMASINDA ANA PARADA İNDİRİM YOK!</a:t>
            </a:r>
          </a:p>
          <a:p>
            <a:r>
              <a:rPr lang="tr-TR" sz="3800" b="1" dirty="0">
                <a:solidFill>
                  <a:schemeClr val="accent1"/>
                </a:solidFill>
              </a:rPr>
              <a:t>GECİKME ZAMMI, FAİZİ VE KESİLEN CEZALAR VE VERGİ ZİYAI CEZASI SİLİNİYOR,BUNLARIN YERİNE Yİ-ÜFE TUTARI KADAR FAİZ HESAPLANIYOR. </a:t>
            </a:r>
          </a:p>
          <a:p>
            <a:r>
              <a:rPr lang="tr-TR" sz="3800" b="1" dirty="0">
                <a:solidFill>
                  <a:schemeClr val="accent1"/>
                </a:solidFill>
              </a:rPr>
              <a:t>Yİ-ÜFE FAİZ ORANI AYLIK 0,75; YILLIK YÜZDE 9. YANİ YAPILANDIRMA FAİZ ORANI YÜZDE 9.</a:t>
            </a:r>
          </a:p>
          <a:p>
            <a:r>
              <a:rPr lang="tr-TR" sz="3800" b="1" dirty="0">
                <a:solidFill>
                  <a:schemeClr val="accent1"/>
                </a:solidFill>
              </a:rPr>
              <a:t>İDARİ PARA CEZALARININ ASLINDA İNDİRİM YOK!</a:t>
            </a:r>
          </a:p>
          <a:p>
            <a:r>
              <a:rPr lang="tr-TR" sz="3800" b="1" dirty="0">
                <a:solidFill>
                  <a:schemeClr val="accent1"/>
                </a:solidFill>
              </a:rPr>
              <a:t>USULSÜZLÜK VE ÖZEL USULSÜZLÜK CEZALARININ YÜZDE 50’Sİ SİLİNİYOR.</a:t>
            </a:r>
          </a:p>
          <a:p>
            <a:endParaRPr lang="tr-TR" sz="3400" b="1" dirty="0">
              <a:solidFill>
                <a:schemeClr val="accent1"/>
              </a:solidFill>
            </a:endParaRPr>
          </a:p>
        </p:txBody>
      </p:sp>
    </p:spTree>
    <p:extLst>
      <p:ext uri="{BB962C8B-B14F-4D97-AF65-F5344CB8AC3E}">
        <p14:creationId xmlns:p14="http://schemas.microsoft.com/office/powerpoint/2010/main" val="36615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
          <p:cNvSpPr txBox="1"/>
          <p:nvPr/>
        </p:nvSpPr>
        <p:spPr>
          <a:xfrm>
            <a:off x="1576552" y="355600"/>
            <a:ext cx="9838856" cy="1077218"/>
          </a:xfrm>
          <a:prstGeom prst="rect">
            <a:avLst/>
          </a:prstGeom>
          <a:solidFill>
            <a:schemeClr val="accent1"/>
          </a:solidFill>
        </p:spPr>
        <p:txBody>
          <a:bodyPr vert="horz" wrap="square" lIns="0" tIns="0" rIns="0" bIns="0" rtlCol="0">
            <a:spAutoFit/>
          </a:bodyPr>
          <a:lstStyle/>
          <a:p>
            <a:pPr algn="ctr">
              <a:lnSpc>
                <a:spcPts val="2760"/>
              </a:lnSpc>
            </a:pPr>
            <a:r>
              <a:rPr lang="en-CA" sz="2412" b="1" dirty="0">
                <a:solidFill>
                  <a:schemeClr val="bg1"/>
                </a:solidFill>
                <a:latin typeface="Georgia Bold Italic"/>
                <a:cs typeface="Georgia Bold Italic"/>
              </a:rPr>
              <a:t>        KESİNLEŞMİŞ VERGİ ALACAKLARININ YAPILANDIRILMASI</a:t>
            </a:r>
          </a:p>
          <a:p>
            <a:pPr>
              <a:lnSpc>
                <a:spcPts val="2760"/>
              </a:lnSpc>
            </a:pPr>
            <a:endParaRPr lang="en-CA" sz="2402" dirty="0">
              <a:solidFill>
                <a:srgbClr val="000000"/>
              </a:solidFill>
            </a:endParaRPr>
          </a:p>
        </p:txBody>
      </p:sp>
      <p:sp>
        <p:nvSpPr>
          <p:cNvPr id="3" name="TextBox 3"/>
          <p:cNvSpPr txBox="1"/>
          <p:nvPr/>
        </p:nvSpPr>
        <p:spPr>
          <a:xfrm>
            <a:off x="698500" y="1676400"/>
            <a:ext cx="2128788" cy="538609"/>
          </a:xfrm>
          <a:prstGeom prst="rect">
            <a:avLst/>
          </a:prstGeom>
          <a:noFill/>
        </p:spPr>
        <p:txBody>
          <a:bodyPr vert="horz" wrap="none" lIns="0" tIns="0" rIns="0" bIns="0" rtlCol="0">
            <a:spAutoFit/>
          </a:bodyPr>
          <a:lstStyle/>
          <a:p>
            <a:pPr>
              <a:lnSpc>
                <a:spcPts val="2100"/>
              </a:lnSpc>
            </a:pPr>
            <a:r>
              <a:rPr lang="en-CA" sz="1810" b="1" dirty="0">
                <a:solidFill>
                  <a:srgbClr val="C00000"/>
                </a:solidFill>
                <a:latin typeface="Georgia Bold Italic"/>
                <a:cs typeface="Georgia Bold Italic"/>
              </a:rPr>
              <a:t>ALACAĞIN TÜRÜ</a:t>
            </a:r>
          </a:p>
          <a:p>
            <a:pPr>
              <a:lnSpc>
                <a:spcPts val="2070"/>
              </a:lnSpc>
            </a:pPr>
            <a:endParaRPr lang="en-CA" sz="1800" dirty="0">
              <a:solidFill>
                <a:srgbClr val="000000"/>
              </a:solidFill>
            </a:endParaRPr>
          </a:p>
        </p:txBody>
      </p:sp>
      <p:sp>
        <p:nvSpPr>
          <p:cNvPr id="4" name="TextBox 4"/>
          <p:cNvSpPr txBox="1"/>
          <p:nvPr/>
        </p:nvSpPr>
        <p:spPr>
          <a:xfrm>
            <a:off x="7924800" y="1536700"/>
            <a:ext cx="1433085" cy="538609"/>
          </a:xfrm>
          <a:prstGeom prst="rect">
            <a:avLst/>
          </a:prstGeom>
          <a:noFill/>
        </p:spPr>
        <p:txBody>
          <a:bodyPr vert="horz" wrap="none" lIns="0" tIns="0" rIns="0" bIns="0" rtlCol="0">
            <a:spAutoFit/>
          </a:bodyPr>
          <a:lstStyle/>
          <a:p>
            <a:pPr>
              <a:lnSpc>
                <a:spcPts val="2100"/>
              </a:lnSpc>
            </a:pPr>
            <a:r>
              <a:rPr lang="en-CA" sz="1810" b="1" dirty="0">
                <a:solidFill>
                  <a:srgbClr val="C00000"/>
                </a:solidFill>
                <a:latin typeface="Georgia Bold Italic"/>
                <a:cs typeface="Georgia Bold Italic"/>
              </a:rPr>
              <a:t>ÖDENECEK</a:t>
            </a:r>
          </a:p>
          <a:p>
            <a:pPr>
              <a:lnSpc>
                <a:spcPts val="2070"/>
              </a:lnSpc>
            </a:pPr>
            <a:endParaRPr lang="en-CA" sz="1800" dirty="0">
              <a:solidFill>
                <a:srgbClr val="000000"/>
              </a:solidFill>
            </a:endParaRPr>
          </a:p>
        </p:txBody>
      </p:sp>
      <p:sp>
        <p:nvSpPr>
          <p:cNvPr id="5" name="TextBox 5"/>
          <p:cNvSpPr txBox="1"/>
          <p:nvPr/>
        </p:nvSpPr>
        <p:spPr>
          <a:xfrm>
            <a:off x="7988300" y="1816100"/>
            <a:ext cx="1391407" cy="538609"/>
          </a:xfrm>
          <a:prstGeom prst="rect">
            <a:avLst/>
          </a:prstGeom>
          <a:noFill/>
        </p:spPr>
        <p:txBody>
          <a:bodyPr vert="horz" wrap="none" lIns="0" tIns="0" rIns="0" bIns="0" rtlCol="0">
            <a:spAutoFit/>
          </a:bodyPr>
          <a:lstStyle/>
          <a:p>
            <a:pPr>
              <a:lnSpc>
                <a:spcPts val="2100"/>
              </a:lnSpc>
            </a:pPr>
            <a:r>
              <a:rPr lang="en-CA" sz="1810" b="1" dirty="0">
                <a:solidFill>
                  <a:srgbClr val="C00000"/>
                </a:solidFill>
                <a:latin typeface="Georgia Bold Italic"/>
                <a:cs typeface="Georgia Bold Italic"/>
              </a:rPr>
              <a:t>TUTARLAR</a:t>
            </a:r>
          </a:p>
          <a:p>
            <a:pPr>
              <a:lnSpc>
                <a:spcPts val="2070"/>
              </a:lnSpc>
            </a:pPr>
            <a:endParaRPr lang="en-CA" sz="1800" dirty="0">
              <a:solidFill>
                <a:srgbClr val="000000"/>
              </a:solidFill>
            </a:endParaRPr>
          </a:p>
        </p:txBody>
      </p:sp>
      <p:sp>
        <p:nvSpPr>
          <p:cNvPr id="6" name="TextBox 6"/>
          <p:cNvSpPr txBox="1"/>
          <p:nvPr/>
        </p:nvSpPr>
        <p:spPr>
          <a:xfrm>
            <a:off x="9969500" y="1397000"/>
            <a:ext cx="1812997" cy="538609"/>
          </a:xfrm>
          <a:prstGeom prst="rect">
            <a:avLst/>
          </a:prstGeom>
          <a:noFill/>
        </p:spPr>
        <p:txBody>
          <a:bodyPr vert="horz" wrap="none" lIns="0" tIns="0" rIns="0" bIns="0" rtlCol="0">
            <a:spAutoFit/>
          </a:bodyPr>
          <a:lstStyle/>
          <a:p>
            <a:pPr>
              <a:lnSpc>
                <a:spcPts val="2100"/>
              </a:lnSpc>
            </a:pPr>
            <a:r>
              <a:rPr lang="en-CA" sz="1812" b="1" dirty="0">
                <a:solidFill>
                  <a:srgbClr val="C00000"/>
                </a:solidFill>
                <a:latin typeface="Georgia Bold Italic"/>
                <a:cs typeface="Georgia Bold Italic"/>
              </a:rPr>
              <a:t>TAHSILINDEN</a:t>
            </a:r>
          </a:p>
          <a:p>
            <a:pPr>
              <a:lnSpc>
                <a:spcPts val="2070"/>
              </a:lnSpc>
            </a:pPr>
            <a:endParaRPr lang="en-CA" sz="1802" dirty="0">
              <a:solidFill>
                <a:srgbClr val="000000"/>
              </a:solidFill>
            </a:endParaRPr>
          </a:p>
        </p:txBody>
      </p:sp>
      <p:sp>
        <p:nvSpPr>
          <p:cNvPr id="7" name="TextBox 7"/>
          <p:cNvSpPr txBox="1"/>
          <p:nvPr/>
        </p:nvSpPr>
        <p:spPr>
          <a:xfrm>
            <a:off x="10033000" y="1663700"/>
            <a:ext cx="1655903" cy="801438"/>
          </a:xfrm>
          <a:prstGeom prst="rect">
            <a:avLst/>
          </a:prstGeom>
          <a:noFill/>
        </p:spPr>
        <p:txBody>
          <a:bodyPr vert="horz" wrap="none" lIns="0" tIns="0" rIns="0" bIns="0" rtlCol="0">
            <a:spAutoFit/>
          </a:bodyPr>
          <a:lstStyle/>
          <a:p>
            <a:pPr>
              <a:lnSpc>
                <a:spcPts val="2100"/>
              </a:lnSpc>
              <a:tabLst>
                <a:tab pos="304800" algn="l"/>
              </a:tabLst>
            </a:pPr>
            <a:r>
              <a:rPr lang="en-CA" sz="1810" b="1" dirty="0">
                <a:solidFill>
                  <a:srgbClr val="C00000"/>
                </a:solidFill>
                <a:latin typeface="Georgia Bold Italic"/>
                <a:cs typeface="Georgia Bold Italic"/>
              </a:rPr>
              <a:t>VAZGEÇILEN</a:t>
            </a:r>
            <a:br>
              <a:rPr lang="en-CA" sz="1800" dirty="0">
                <a:solidFill>
                  <a:srgbClr val="000000"/>
                </a:solidFill>
                <a:latin typeface="Times New Roman"/>
              </a:rPr>
            </a:br>
            <a:r>
              <a:rPr lang="en-CA" sz="1810" b="1" dirty="0">
                <a:solidFill>
                  <a:srgbClr val="FFFFFF"/>
                </a:solidFill>
                <a:latin typeface="Georgia Bold Italic"/>
                <a:cs typeface="Georgia Bold Italic"/>
              </a:rPr>
              <a:t>	</a:t>
            </a:r>
            <a:r>
              <a:rPr lang="en-CA" sz="1810" b="1" dirty="0">
                <a:solidFill>
                  <a:srgbClr val="C00000"/>
                </a:solidFill>
                <a:latin typeface="Georgia Bold Italic"/>
                <a:cs typeface="Georgia Bold Italic"/>
              </a:rPr>
              <a:t>TUTAR</a:t>
            </a:r>
          </a:p>
          <a:p>
            <a:pPr>
              <a:lnSpc>
                <a:spcPts val="2155"/>
              </a:lnSpc>
            </a:pPr>
            <a:endParaRPr lang="en-CA" sz="1800" dirty="0">
              <a:solidFill>
                <a:srgbClr val="000000"/>
              </a:solidFill>
            </a:endParaRPr>
          </a:p>
        </p:txBody>
      </p:sp>
      <p:sp>
        <p:nvSpPr>
          <p:cNvPr id="8" name="TextBox 8"/>
          <p:cNvSpPr txBox="1"/>
          <p:nvPr/>
        </p:nvSpPr>
        <p:spPr>
          <a:xfrm>
            <a:off x="698500" y="2400300"/>
            <a:ext cx="1465145" cy="538609"/>
          </a:xfrm>
          <a:prstGeom prst="rect">
            <a:avLst/>
          </a:prstGeom>
          <a:noFill/>
        </p:spPr>
        <p:txBody>
          <a:bodyPr vert="horz" wrap="none" lIns="0" tIns="0" rIns="0" bIns="0" rtlCol="0">
            <a:spAutoFit/>
          </a:bodyPr>
          <a:lstStyle/>
          <a:p>
            <a:pPr>
              <a:lnSpc>
                <a:spcPts val="2070"/>
              </a:lnSpc>
            </a:pPr>
            <a:r>
              <a:rPr lang="en-CA" sz="1800" b="1" dirty="0">
                <a:solidFill>
                  <a:srgbClr val="000000"/>
                </a:solidFill>
                <a:latin typeface="Georgia Italic"/>
                <a:cs typeface="Georgia Italic"/>
              </a:rPr>
              <a:t>VERGİ ASLI</a:t>
            </a:r>
          </a:p>
          <a:p>
            <a:pPr>
              <a:lnSpc>
                <a:spcPts val="2070"/>
              </a:lnSpc>
            </a:pPr>
            <a:endParaRPr lang="en-CA" sz="1800" dirty="0">
              <a:solidFill>
                <a:srgbClr val="000000"/>
              </a:solidFill>
              <a:latin typeface="Georgia Italic"/>
              <a:cs typeface="Georgia Italic"/>
            </a:endParaRPr>
          </a:p>
        </p:txBody>
      </p:sp>
      <p:sp>
        <p:nvSpPr>
          <p:cNvPr id="9" name="TextBox 9"/>
          <p:cNvSpPr txBox="1"/>
          <p:nvPr/>
        </p:nvSpPr>
        <p:spPr>
          <a:xfrm>
            <a:off x="8216900" y="2400300"/>
            <a:ext cx="901700" cy="342900"/>
          </a:xfrm>
          <a:prstGeom prst="rect">
            <a:avLst/>
          </a:prstGeom>
          <a:noFill/>
        </p:spPr>
        <p:txBody>
          <a:bodyPr vert="horz" wrap="none" lIns="0" tIns="0" rIns="0" bIns="0" rtlCol="0">
            <a:spAutoFit/>
          </a:bodyPr>
          <a:lstStyle/>
          <a:p>
            <a:pPr>
              <a:lnSpc>
                <a:spcPts val="2070"/>
              </a:lnSpc>
            </a:pPr>
            <a:r>
              <a:rPr lang="en-CA" sz="1800" dirty="0">
                <a:solidFill>
                  <a:srgbClr val="000000"/>
                </a:solidFill>
                <a:latin typeface="Georgia Italic"/>
                <a:cs typeface="Georgia Italic"/>
              </a:rPr>
              <a:t>%100</a:t>
            </a:r>
          </a:p>
          <a:p>
            <a:pPr>
              <a:lnSpc>
                <a:spcPts val="2070"/>
              </a:lnSpc>
            </a:pPr>
            <a:endParaRPr lang="en-CA" sz="1800" dirty="0">
              <a:solidFill>
                <a:srgbClr val="000000"/>
              </a:solidFill>
              <a:latin typeface="Georgia Italic"/>
              <a:cs typeface="Georgia Italic"/>
            </a:endParaRPr>
          </a:p>
        </p:txBody>
      </p:sp>
      <p:sp>
        <p:nvSpPr>
          <p:cNvPr id="10" name="TextBox 10"/>
          <p:cNvSpPr txBox="1"/>
          <p:nvPr/>
        </p:nvSpPr>
        <p:spPr>
          <a:xfrm>
            <a:off x="10629900" y="2400300"/>
            <a:ext cx="41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t>
            </a:r>
          </a:p>
          <a:p>
            <a:pPr>
              <a:lnSpc>
                <a:spcPts val="2070"/>
              </a:lnSpc>
            </a:pPr>
            <a:endParaRPr lang="en-CA" sz="1800">
              <a:solidFill>
                <a:srgbClr val="000000"/>
              </a:solidFill>
              <a:latin typeface="Georgia Italic"/>
              <a:cs typeface="Georgia Italic"/>
            </a:endParaRPr>
          </a:p>
        </p:txBody>
      </p:sp>
      <p:sp>
        <p:nvSpPr>
          <p:cNvPr id="11" name="TextBox 11"/>
          <p:cNvSpPr txBox="1"/>
          <p:nvPr/>
        </p:nvSpPr>
        <p:spPr>
          <a:xfrm>
            <a:off x="698500" y="2857500"/>
            <a:ext cx="3930563" cy="538609"/>
          </a:xfrm>
          <a:prstGeom prst="rect">
            <a:avLst/>
          </a:prstGeom>
          <a:noFill/>
        </p:spPr>
        <p:txBody>
          <a:bodyPr vert="horz" wrap="none" lIns="0" tIns="0" rIns="0" bIns="0" rtlCol="0">
            <a:spAutoFit/>
          </a:bodyPr>
          <a:lstStyle/>
          <a:p>
            <a:pPr>
              <a:lnSpc>
                <a:spcPts val="2070"/>
              </a:lnSpc>
            </a:pPr>
            <a:r>
              <a:rPr lang="en-CA" sz="1800" b="1" dirty="0">
                <a:solidFill>
                  <a:srgbClr val="000000"/>
                </a:solidFill>
                <a:latin typeface="Georgia Italic"/>
                <a:cs typeface="Georgia Italic"/>
              </a:rPr>
              <a:t>VERGİ ASLINA BAĞLI CEZALAR</a:t>
            </a:r>
          </a:p>
          <a:p>
            <a:pPr>
              <a:lnSpc>
                <a:spcPts val="2070"/>
              </a:lnSpc>
            </a:pPr>
            <a:r>
              <a:rPr lang="en-CA" sz="1800" dirty="0">
                <a:solidFill>
                  <a:srgbClr val="000000"/>
                </a:solidFill>
                <a:latin typeface="Georgia Italic"/>
                <a:cs typeface="Georgia Italic"/>
              </a:rPr>
              <a:t>(</a:t>
            </a:r>
            <a:r>
              <a:rPr lang="en-CA" dirty="0">
                <a:solidFill>
                  <a:srgbClr val="000000"/>
                </a:solidFill>
                <a:latin typeface="Georgia Italic"/>
                <a:cs typeface="Georgia Italic"/>
              </a:rPr>
              <a:t>V</a:t>
            </a:r>
            <a:r>
              <a:rPr lang="en-CA" sz="1800" dirty="0">
                <a:solidFill>
                  <a:srgbClr val="000000"/>
                </a:solidFill>
                <a:latin typeface="Georgia Italic"/>
                <a:cs typeface="Georgia Italic"/>
              </a:rPr>
              <a:t>ergi Ziyaı </a:t>
            </a:r>
            <a:r>
              <a:rPr lang="en-CA" sz="1800" dirty="0" err="1">
                <a:solidFill>
                  <a:srgbClr val="000000"/>
                </a:solidFill>
                <a:latin typeface="Georgia Italic"/>
                <a:cs typeface="Georgia Italic"/>
              </a:rPr>
              <a:t>Cezası</a:t>
            </a:r>
            <a:r>
              <a:rPr lang="en-CA" sz="1800" dirty="0">
                <a:solidFill>
                  <a:srgbClr val="000000"/>
                </a:solidFill>
                <a:latin typeface="Georgia Italic"/>
                <a:cs typeface="Georgia Italic"/>
              </a:rPr>
              <a:t>)</a:t>
            </a:r>
          </a:p>
        </p:txBody>
      </p:sp>
      <p:sp>
        <p:nvSpPr>
          <p:cNvPr id="12" name="TextBox 12"/>
          <p:cNvSpPr txBox="1"/>
          <p:nvPr/>
        </p:nvSpPr>
        <p:spPr>
          <a:xfrm>
            <a:off x="8458200" y="2857500"/>
            <a:ext cx="41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t>
            </a:r>
          </a:p>
          <a:p>
            <a:pPr>
              <a:lnSpc>
                <a:spcPts val="2070"/>
              </a:lnSpc>
            </a:pPr>
            <a:endParaRPr lang="en-CA" sz="1800">
              <a:solidFill>
                <a:srgbClr val="000000"/>
              </a:solidFill>
              <a:latin typeface="Georgia Italic"/>
              <a:cs typeface="Georgia Italic"/>
            </a:endParaRPr>
          </a:p>
        </p:txBody>
      </p:sp>
      <p:sp>
        <p:nvSpPr>
          <p:cNvPr id="13" name="TextBox 13"/>
          <p:cNvSpPr txBox="1"/>
          <p:nvPr/>
        </p:nvSpPr>
        <p:spPr>
          <a:xfrm>
            <a:off x="10401300" y="2857500"/>
            <a:ext cx="9017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%100</a:t>
            </a:r>
          </a:p>
          <a:p>
            <a:pPr>
              <a:lnSpc>
                <a:spcPts val="2070"/>
              </a:lnSpc>
            </a:pPr>
            <a:endParaRPr lang="en-CA" sz="1800">
              <a:solidFill>
                <a:srgbClr val="000000"/>
              </a:solidFill>
              <a:latin typeface="Georgia Italic"/>
              <a:cs typeface="Georgia Italic"/>
            </a:endParaRPr>
          </a:p>
        </p:txBody>
      </p:sp>
      <p:sp>
        <p:nvSpPr>
          <p:cNvPr id="14" name="TextBox 14"/>
          <p:cNvSpPr txBox="1"/>
          <p:nvPr/>
        </p:nvSpPr>
        <p:spPr>
          <a:xfrm>
            <a:off x="698500" y="3340100"/>
            <a:ext cx="5344412" cy="1077218"/>
          </a:xfrm>
          <a:prstGeom prst="rect">
            <a:avLst/>
          </a:prstGeom>
          <a:noFill/>
        </p:spPr>
        <p:txBody>
          <a:bodyPr vert="horz" wrap="none" lIns="0" tIns="0" rIns="0" bIns="0" rtlCol="0">
            <a:spAutoFit/>
          </a:bodyPr>
          <a:lstStyle/>
          <a:p>
            <a:pPr>
              <a:lnSpc>
                <a:spcPts val="2070"/>
              </a:lnSpc>
            </a:pPr>
            <a:endParaRPr lang="en-CA" sz="1800" dirty="0">
              <a:solidFill>
                <a:srgbClr val="000000"/>
              </a:solidFill>
              <a:latin typeface="Georgia Italic"/>
              <a:cs typeface="Georgia Italic"/>
            </a:endParaRPr>
          </a:p>
          <a:p>
            <a:pPr>
              <a:lnSpc>
                <a:spcPts val="2070"/>
              </a:lnSpc>
            </a:pPr>
            <a:r>
              <a:rPr lang="en-CA" sz="1800" b="1" dirty="0">
                <a:solidFill>
                  <a:srgbClr val="000000"/>
                </a:solidFill>
                <a:latin typeface="Georgia Italic"/>
                <a:cs typeface="Georgia Italic"/>
              </a:rPr>
              <a:t>VERGİ ASLINA BAĞLI OLMAYAN CEZALAR </a:t>
            </a:r>
          </a:p>
          <a:p>
            <a:pPr>
              <a:lnSpc>
                <a:spcPts val="2070"/>
              </a:lnSpc>
            </a:pPr>
            <a:r>
              <a:rPr lang="en-CA" dirty="0">
                <a:solidFill>
                  <a:srgbClr val="000000"/>
                </a:solidFill>
                <a:latin typeface="Georgia Italic"/>
                <a:cs typeface="Georgia Italic"/>
              </a:rPr>
              <a:t>(</a:t>
            </a:r>
            <a:r>
              <a:rPr lang="en-CA" dirty="0" err="1">
                <a:solidFill>
                  <a:srgbClr val="000000"/>
                </a:solidFill>
                <a:latin typeface="Georgia Italic"/>
                <a:cs typeface="Georgia Italic"/>
              </a:rPr>
              <a:t>Usulsüzlük</a:t>
            </a:r>
            <a:r>
              <a:rPr lang="en-CA" dirty="0">
                <a:solidFill>
                  <a:srgbClr val="000000"/>
                </a:solidFill>
                <a:latin typeface="Georgia Italic"/>
                <a:cs typeface="Georgia Italic"/>
              </a:rPr>
              <a:t> ve Özel </a:t>
            </a:r>
            <a:r>
              <a:rPr lang="en-CA" dirty="0" err="1">
                <a:solidFill>
                  <a:srgbClr val="000000"/>
                </a:solidFill>
                <a:latin typeface="Georgia Italic"/>
                <a:cs typeface="Georgia Italic"/>
              </a:rPr>
              <a:t>Usulsüzlük</a:t>
            </a:r>
            <a:r>
              <a:rPr lang="en-CA" dirty="0">
                <a:solidFill>
                  <a:srgbClr val="000000"/>
                </a:solidFill>
                <a:latin typeface="Georgia Italic"/>
                <a:cs typeface="Georgia Italic"/>
              </a:rPr>
              <a:t> </a:t>
            </a:r>
            <a:r>
              <a:rPr lang="en-CA" dirty="0" err="1">
                <a:solidFill>
                  <a:srgbClr val="000000"/>
                </a:solidFill>
                <a:latin typeface="Georgia Italic"/>
                <a:cs typeface="Georgia Italic"/>
              </a:rPr>
              <a:t>Cezaları</a:t>
            </a:r>
            <a:r>
              <a:rPr lang="en-CA" dirty="0">
                <a:solidFill>
                  <a:srgbClr val="000000"/>
                </a:solidFill>
                <a:latin typeface="Georgia Italic"/>
                <a:cs typeface="Georgia Italic"/>
              </a:rPr>
              <a:t>) </a:t>
            </a:r>
            <a:endParaRPr lang="en-CA" sz="1800" dirty="0">
              <a:solidFill>
                <a:srgbClr val="000000"/>
              </a:solidFill>
              <a:latin typeface="Georgia Italic"/>
              <a:cs typeface="Georgia Italic"/>
            </a:endParaRPr>
          </a:p>
          <a:p>
            <a:pPr>
              <a:lnSpc>
                <a:spcPts val="2070"/>
              </a:lnSpc>
            </a:pPr>
            <a:endParaRPr lang="en-CA" sz="1800" dirty="0">
              <a:solidFill>
                <a:srgbClr val="000000"/>
              </a:solidFill>
              <a:latin typeface="Georgia Italic"/>
              <a:cs typeface="Georgia Italic"/>
            </a:endParaRPr>
          </a:p>
        </p:txBody>
      </p:sp>
      <p:sp>
        <p:nvSpPr>
          <p:cNvPr id="15" name="TextBox 15"/>
          <p:cNvSpPr txBox="1"/>
          <p:nvPr/>
        </p:nvSpPr>
        <p:spPr>
          <a:xfrm>
            <a:off x="8280400" y="3340100"/>
            <a:ext cx="452047" cy="807913"/>
          </a:xfrm>
          <a:prstGeom prst="rect">
            <a:avLst/>
          </a:prstGeom>
          <a:noFill/>
        </p:spPr>
        <p:txBody>
          <a:bodyPr vert="horz" wrap="none" lIns="0" tIns="0" rIns="0" bIns="0" rtlCol="0">
            <a:spAutoFit/>
          </a:bodyPr>
          <a:lstStyle/>
          <a:p>
            <a:pPr>
              <a:lnSpc>
                <a:spcPts val="2070"/>
              </a:lnSpc>
            </a:pPr>
            <a:endParaRPr lang="en-CA" sz="1800" dirty="0">
              <a:solidFill>
                <a:srgbClr val="000000"/>
              </a:solidFill>
              <a:latin typeface="Georgia Italic"/>
              <a:cs typeface="Georgia Italic"/>
            </a:endParaRPr>
          </a:p>
          <a:p>
            <a:pPr>
              <a:lnSpc>
                <a:spcPts val="2070"/>
              </a:lnSpc>
            </a:pPr>
            <a:r>
              <a:rPr lang="en-CA" sz="1800" dirty="0">
                <a:solidFill>
                  <a:srgbClr val="000000"/>
                </a:solidFill>
                <a:latin typeface="Georgia Italic"/>
                <a:cs typeface="Georgia Italic"/>
              </a:rPr>
              <a:t>%50</a:t>
            </a:r>
          </a:p>
          <a:p>
            <a:pPr>
              <a:lnSpc>
                <a:spcPts val="2070"/>
              </a:lnSpc>
            </a:pPr>
            <a:endParaRPr lang="en-CA" sz="1800" dirty="0">
              <a:solidFill>
                <a:srgbClr val="000000"/>
              </a:solidFill>
              <a:latin typeface="Georgia Italic"/>
              <a:cs typeface="Georgia Italic"/>
            </a:endParaRPr>
          </a:p>
        </p:txBody>
      </p:sp>
      <p:sp>
        <p:nvSpPr>
          <p:cNvPr id="16" name="TextBox 16"/>
          <p:cNvSpPr txBox="1"/>
          <p:nvPr/>
        </p:nvSpPr>
        <p:spPr>
          <a:xfrm>
            <a:off x="10452100" y="3340100"/>
            <a:ext cx="452047" cy="807913"/>
          </a:xfrm>
          <a:prstGeom prst="rect">
            <a:avLst/>
          </a:prstGeom>
          <a:noFill/>
        </p:spPr>
        <p:txBody>
          <a:bodyPr vert="horz" wrap="none" lIns="0" tIns="0" rIns="0" bIns="0" rtlCol="0">
            <a:spAutoFit/>
          </a:bodyPr>
          <a:lstStyle/>
          <a:p>
            <a:pPr>
              <a:lnSpc>
                <a:spcPts val="2070"/>
              </a:lnSpc>
            </a:pPr>
            <a:endParaRPr lang="en-CA" sz="1800" dirty="0">
              <a:solidFill>
                <a:srgbClr val="000000"/>
              </a:solidFill>
              <a:latin typeface="Georgia Italic"/>
              <a:cs typeface="Georgia Italic"/>
            </a:endParaRPr>
          </a:p>
          <a:p>
            <a:pPr>
              <a:lnSpc>
                <a:spcPts val="2070"/>
              </a:lnSpc>
            </a:pPr>
            <a:r>
              <a:rPr lang="en-CA" sz="1800" dirty="0">
                <a:solidFill>
                  <a:srgbClr val="000000"/>
                </a:solidFill>
                <a:latin typeface="Georgia Italic"/>
                <a:cs typeface="Georgia Italic"/>
              </a:rPr>
              <a:t>%50</a:t>
            </a:r>
          </a:p>
          <a:p>
            <a:pPr>
              <a:lnSpc>
                <a:spcPts val="2070"/>
              </a:lnSpc>
            </a:pPr>
            <a:endParaRPr lang="en-CA" sz="1800" dirty="0">
              <a:solidFill>
                <a:srgbClr val="000000"/>
              </a:solidFill>
              <a:latin typeface="Georgia Italic"/>
              <a:cs typeface="Georgia Italic"/>
            </a:endParaRPr>
          </a:p>
        </p:txBody>
      </p:sp>
      <p:sp>
        <p:nvSpPr>
          <p:cNvPr id="17" name="TextBox 17"/>
          <p:cNvSpPr txBox="1"/>
          <p:nvPr/>
        </p:nvSpPr>
        <p:spPr>
          <a:xfrm>
            <a:off x="698500" y="3889820"/>
            <a:ext cx="6862456" cy="1609351"/>
          </a:xfrm>
          <a:prstGeom prst="rect">
            <a:avLst/>
          </a:prstGeom>
          <a:noFill/>
        </p:spPr>
        <p:txBody>
          <a:bodyPr vert="horz" wrap="none" lIns="0" tIns="0" rIns="0" bIns="0" rtlCol="0">
            <a:spAutoFit/>
          </a:bodyPr>
          <a:lstStyle/>
          <a:p>
            <a:pPr>
              <a:lnSpc>
                <a:spcPts val="2100"/>
              </a:lnSpc>
            </a:pPr>
            <a:endParaRPr lang="en-CA" sz="1800" dirty="0">
              <a:solidFill>
                <a:srgbClr val="000000"/>
              </a:solidFill>
              <a:latin typeface="Georgia Italic"/>
              <a:cs typeface="Georgia Italic"/>
            </a:endParaRPr>
          </a:p>
          <a:p>
            <a:pPr>
              <a:lnSpc>
                <a:spcPts val="2100"/>
              </a:lnSpc>
            </a:pPr>
            <a:endParaRPr lang="en-CA" sz="1800" dirty="0">
              <a:solidFill>
                <a:srgbClr val="000000"/>
              </a:solidFill>
              <a:latin typeface="Georgia Italic"/>
              <a:cs typeface="Georgia Italic"/>
            </a:endParaRPr>
          </a:p>
          <a:p>
            <a:pPr>
              <a:lnSpc>
                <a:spcPts val="2100"/>
              </a:lnSpc>
            </a:pPr>
            <a:r>
              <a:rPr lang="en-CA" sz="1800" b="1" dirty="0">
                <a:solidFill>
                  <a:srgbClr val="000000"/>
                </a:solidFill>
                <a:latin typeface="Georgia Italic"/>
                <a:cs typeface="Georgia Italic"/>
              </a:rPr>
              <a:t>EŞYANIN GÜMRÜKLENMIŞ DEĞERINE BAĞLI OLARAK </a:t>
            </a:r>
          </a:p>
          <a:p>
            <a:pPr>
              <a:lnSpc>
                <a:spcPts val="2100"/>
              </a:lnSpc>
            </a:pPr>
            <a:r>
              <a:rPr lang="en-CA" sz="1800" b="1" dirty="0">
                <a:solidFill>
                  <a:srgbClr val="000000"/>
                </a:solidFill>
                <a:latin typeface="Georgia Italic"/>
                <a:cs typeface="Georgia Italic"/>
              </a:rPr>
              <a:t>KESILEN IDARI PARA</a:t>
            </a:r>
            <a:br>
              <a:rPr lang="en-CA" sz="1800" b="1" dirty="0">
                <a:solidFill>
                  <a:srgbClr val="000000"/>
                </a:solidFill>
                <a:latin typeface="Times New Roman"/>
              </a:rPr>
            </a:br>
            <a:r>
              <a:rPr lang="en-CA" sz="1800" b="1" dirty="0">
                <a:solidFill>
                  <a:srgbClr val="000000"/>
                </a:solidFill>
                <a:latin typeface="Georgia Italic"/>
                <a:cs typeface="Georgia Italic"/>
              </a:rPr>
              <a:t>CEZALARI</a:t>
            </a:r>
          </a:p>
          <a:p>
            <a:pPr>
              <a:lnSpc>
                <a:spcPts val="2160"/>
              </a:lnSpc>
            </a:pPr>
            <a:endParaRPr lang="en-CA" sz="1800" dirty="0">
              <a:solidFill>
                <a:srgbClr val="000000"/>
              </a:solidFill>
            </a:endParaRPr>
          </a:p>
        </p:txBody>
      </p:sp>
      <p:sp>
        <p:nvSpPr>
          <p:cNvPr id="18" name="TextBox 18"/>
          <p:cNvSpPr txBox="1"/>
          <p:nvPr/>
        </p:nvSpPr>
        <p:spPr>
          <a:xfrm>
            <a:off x="8216900" y="4452813"/>
            <a:ext cx="3754383" cy="538609"/>
          </a:xfrm>
          <a:prstGeom prst="rect">
            <a:avLst/>
          </a:prstGeom>
          <a:noFill/>
        </p:spPr>
        <p:txBody>
          <a:bodyPr vert="horz" wrap="square" lIns="0" tIns="0" rIns="0" bIns="0" rtlCol="0">
            <a:spAutoFit/>
          </a:bodyPr>
          <a:lstStyle/>
          <a:p>
            <a:pPr>
              <a:lnSpc>
                <a:spcPts val="2100"/>
              </a:lnSpc>
              <a:tabLst>
                <a:tab pos="2171700" algn="l"/>
              </a:tabLst>
            </a:pPr>
            <a:r>
              <a:rPr lang="en-CA" sz="1800" dirty="0">
                <a:solidFill>
                  <a:srgbClr val="000000"/>
                </a:solidFill>
                <a:latin typeface="Georgia Italic"/>
                <a:cs typeface="Georgia Italic"/>
              </a:rPr>
              <a:t>%30	%70</a:t>
            </a:r>
          </a:p>
          <a:p>
            <a:pPr>
              <a:lnSpc>
                <a:spcPts val="2070"/>
              </a:lnSpc>
            </a:pPr>
            <a:endParaRPr lang="en-CA" sz="1800" dirty="0">
              <a:solidFill>
                <a:srgbClr val="000000"/>
              </a:solidFill>
            </a:endParaRPr>
          </a:p>
        </p:txBody>
      </p:sp>
      <p:sp>
        <p:nvSpPr>
          <p:cNvPr id="19" name="TextBox 19"/>
          <p:cNvSpPr txBox="1"/>
          <p:nvPr/>
        </p:nvSpPr>
        <p:spPr>
          <a:xfrm>
            <a:off x="698500" y="4686300"/>
            <a:ext cx="8271495" cy="1077218"/>
          </a:xfrm>
          <a:prstGeom prst="rect">
            <a:avLst/>
          </a:prstGeom>
          <a:noFill/>
        </p:spPr>
        <p:txBody>
          <a:bodyPr vert="horz" wrap="none" lIns="0" tIns="0" rIns="0" bIns="0" rtlCol="0">
            <a:spAutoFit/>
          </a:bodyPr>
          <a:lstStyle/>
          <a:p>
            <a:pPr>
              <a:lnSpc>
                <a:spcPts val="2100"/>
              </a:lnSpc>
              <a:tabLst>
                <a:tab pos="7416800" algn="l"/>
              </a:tabLst>
            </a:pPr>
            <a:endParaRPr lang="en-CA" sz="1800" dirty="0">
              <a:solidFill>
                <a:srgbClr val="000000"/>
              </a:solidFill>
              <a:latin typeface="Georgia Italic"/>
              <a:cs typeface="Georgia Italic"/>
            </a:endParaRPr>
          </a:p>
          <a:p>
            <a:pPr>
              <a:lnSpc>
                <a:spcPts val="2100"/>
              </a:lnSpc>
              <a:tabLst>
                <a:tab pos="7416800" algn="l"/>
              </a:tabLst>
            </a:pPr>
            <a:endParaRPr lang="en-CA" sz="1800" dirty="0">
              <a:solidFill>
                <a:srgbClr val="000000"/>
              </a:solidFill>
              <a:latin typeface="Georgia Italic"/>
              <a:cs typeface="Georgia Italic"/>
            </a:endParaRPr>
          </a:p>
          <a:p>
            <a:pPr>
              <a:lnSpc>
                <a:spcPts val="2100"/>
              </a:lnSpc>
              <a:tabLst>
                <a:tab pos="7416800" algn="l"/>
              </a:tabLst>
            </a:pPr>
            <a:r>
              <a:rPr lang="en-CA" sz="1800" b="1" dirty="0">
                <a:solidFill>
                  <a:srgbClr val="000000"/>
                </a:solidFill>
                <a:latin typeface="Georgia Italic"/>
                <a:cs typeface="Georgia Italic"/>
              </a:rPr>
              <a:t>GECIKME FAIZI/GECIKME ZAMMI GIBI FERI ALACAKLAR*</a:t>
            </a:r>
            <a:r>
              <a:rPr lang="en-CA" sz="1800" dirty="0">
                <a:solidFill>
                  <a:srgbClr val="000000"/>
                </a:solidFill>
                <a:latin typeface="Georgia Italic"/>
                <a:cs typeface="Georgia Italic"/>
              </a:rPr>
              <a:t>	Yİ-ÜFE</a:t>
            </a:r>
          </a:p>
          <a:p>
            <a:pPr>
              <a:lnSpc>
                <a:spcPts val="2070"/>
              </a:lnSpc>
            </a:pPr>
            <a:endParaRPr lang="en-CA" sz="1800" dirty="0">
              <a:solidFill>
                <a:srgbClr val="000000"/>
              </a:solidFill>
            </a:endParaRPr>
          </a:p>
        </p:txBody>
      </p:sp>
      <p:sp>
        <p:nvSpPr>
          <p:cNvPr id="20" name="TextBox 20"/>
          <p:cNvSpPr txBox="1"/>
          <p:nvPr/>
        </p:nvSpPr>
        <p:spPr>
          <a:xfrm>
            <a:off x="9786444" y="5224909"/>
            <a:ext cx="2313590" cy="801438"/>
          </a:xfrm>
          <a:prstGeom prst="rect">
            <a:avLst/>
          </a:prstGeom>
          <a:noFill/>
        </p:spPr>
        <p:txBody>
          <a:bodyPr vert="horz" wrap="square" lIns="0" tIns="0" rIns="0" bIns="0" rtlCol="0">
            <a:spAutoFit/>
          </a:bodyPr>
          <a:lstStyle/>
          <a:p>
            <a:pPr>
              <a:lnSpc>
                <a:spcPts val="2100"/>
              </a:lnSpc>
              <a:tabLst>
                <a:tab pos="203200" algn="l"/>
              </a:tabLst>
            </a:pP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zammı</a:t>
            </a:r>
            <a:r>
              <a:rPr lang="en-CA" sz="1800" dirty="0">
                <a:solidFill>
                  <a:srgbClr val="000000"/>
                </a:solidFill>
                <a:latin typeface="Georgia Italic"/>
                <a:cs typeface="Georgia Italic"/>
              </a:rPr>
              <a:t>/</a:t>
            </a:r>
            <a:br>
              <a:rPr lang="en-CA" sz="1800" dirty="0">
                <a:solidFill>
                  <a:srgbClr val="000000"/>
                </a:solidFill>
                <a:latin typeface="Times New Roman"/>
              </a:rPr>
            </a:b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faizi</a:t>
            </a:r>
            <a:endParaRPr lang="en-CA" sz="1800" dirty="0">
              <a:solidFill>
                <a:srgbClr val="000000"/>
              </a:solidFill>
              <a:latin typeface="Georgia Italic"/>
              <a:cs typeface="Georgia Italic"/>
            </a:endParaRPr>
          </a:p>
          <a:p>
            <a:pPr>
              <a:lnSpc>
                <a:spcPts val="2160"/>
              </a:lnSpc>
            </a:pPr>
            <a:endParaRPr lang="en-CA" sz="1800" dirty="0">
              <a:solidFill>
                <a:srgbClr val="000000"/>
              </a:solidFill>
            </a:endParaRPr>
          </a:p>
        </p:txBody>
      </p:sp>
      <p:sp>
        <p:nvSpPr>
          <p:cNvPr id="21" name="TextBox 21"/>
          <p:cNvSpPr txBox="1"/>
          <p:nvPr/>
        </p:nvSpPr>
        <p:spPr>
          <a:xfrm>
            <a:off x="525517" y="5763518"/>
            <a:ext cx="5684117" cy="884858"/>
          </a:xfrm>
          <a:prstGeom prst="rect">
            <a:avLst/>
          </a:prstGeom>
          <a:noFill/>
        </p:spPr>
        <p:txBody>
          <a:bodyPr vert="horz" wrap="square" lIns="0" tIns="0" rIns="0" bIns="0" rtlCol="0">
            <a:spAutoFit/>
          </a:bodyPr>
          <a:lstStyle/>
          <a:p>
            <a:pPr>
              <a:lnSpc>
                <a:spcPts val="2300"/>
              </a:lnSpc>
            </a:pPr>
            <a:endParaRPr lang="en-CA" sz="2004" dirty="0">
              <a:solidFill>
                <a:srgbClr val="000000"/>
              </a:solidFill>
              <a:latin typeface="Calibri Light"/>
              <a:cs typeface="Calibri Light"/>
            </a:endParaRPr>
          </a:p>
          <a:p>
            <a:pPr>
              <a:lnSpc>
                <a:spcPts val="2300"/>
              </a:lnSpc>
            </a:pPr>
            <a:r>
              <a:rPr lang="en-CA" sz="2004" dirty="0">
                <a:solidFill>
                  <a:srgbClr val="000000"/>
                </a:solidFill>
                <a:latin typeface="Calibri Light"/>
                <a:cs typeface="Calibri Light"/>
              </a:rPr>
              <a:t>*</a:t>
            </a:r>
            <a:r>
              <a:rPr lang="en-CA" sz="2004" dirty="0" err="1">
                <a:solidFill>
                  <a:srgbClr val="000000"/>
                </a:solidFill>
                <a:latin typeface="Georgia Italic"/>
                <a:cs typeface="Georgia Italic"/>
              </a:rPr>
              <a:t>Peşin</a:t>
            </a:r>
            <a:r>
              <a:rPr lang="en-CA" sz="2004" dirty="0">
                <a:solidFill>
                  <a:srgbClr val="000000"/>
                </a:solidFill>
                <a:latin typeface="Georgia Italic"/>
                <a:cs typeface="Georgia Italic"/>
              </a:rPr>
              <a:t> </a:t>
            </a:r>
            <a:r>
              <a:rPr lang="en-CA" sz="2004" dirty="0" err="1">
                <a:solidFill>
                  <a:srgbClr val="000000"/>
                </a:solidFill>
                <a:latin typeface="Georgia Italic"/>
                <a:cs typeface="Georgia Italic"/>
              </a:rPr>
              <a:t>ödeme</a:t>
            </a:r>
            <a:r>
              <a:rPr lang="en-CA" sz="2004" dirty="0">
                <a:solidFill>
                  <a:srgbClr val="000000"/>
                </a:solidFill>
                <a:latin typeface="Georgia Italic"/>
                <a:cs typeface="Georgia Italic"/>
              </a:rPr>
              <a:t> halinde Yİ-</a:t>
            </a:r>
            <a:r>
              <a:rPr lang="en-CA" sz="2004" dirty="0" err="1">
                <a:solidFill>
                  <a:srgbClr val="000000"/>
                </a:solidFill>
                <a:latin typeface="Georgia Italic"/>
                <a:cs typeface="Georgia Italic"/>
              </a:rPr>
              <a:t>ÜFE’nin</a:t>
            </a:r>
            <a:r>
              <a:rPr lang="en-CA" sz="2004" dirty="0">
                <a:solidFill>
                  <a:srgbClr val="000000"/>
                </a:solidFill>
                <a:latin typeface="Georgia Italic"/>
                <a:cs typeface="Georgia Italic"/>
              </a:rPr>
              <a:t> %90’ı </a:t>
            </a:r>
            <a:r>
              <a:rPr lang="en-CA" sz="2004" dirty="0" err="1">
                <a:solidFill>
                  <a:srgbClr val="000000"/>
                </a:solidFill>
                <a:latin typeface="Georgia Italic"/>
                <a:cs typeface="Georgia Italic"/>
              </a:rPr>
              <a:t>silinecek</a:t>
            </a:r>
            <a:r>
              <a:rPr lang="en-CA" sz="2004" dirty="0">
                <a:solidFill>
                  <a:srgbClr val="000000"/>
                </a:solidFill>
                <a:latin typeface="Georgia Italic"/>
                <a:cs typeface="Georgia Italic"/>
              </a:rPr>
              <a:t>.</a:t>
            </a:r>
          </a:p>
          <a:p>
            <a:pPr>
              <a:lnSpc>
                <a:spcPts val="2300"/>
              </a:lnSpc>
            </a:pPr>
            <a:endParaRPr lang="en-CA" sz="2004" dirty="0">
              <a:solidFill>
                <a:srgbClr val="000000"/>
              </a:solidFill>
            </a:endParaRPr>
          </a:p>
        </p:txBody>
      </p:sp>
      <p:sp>
        <p:nvSpPr>
          <p:cNvPr id="22" name="TextBox 22"/>
          <p:cNvSpPr txBox="1"/>
          <p:nvPr/>
        </p:nvSpPr>
        <p:spPr>
          <a:xfrm>
            <a:off x="11099800" y="6438900"/>
            <a:ext cx="1092200" cy="228600"/>
          </a:xfrm>
          <a:prstGeom prst="rect">
            <a:avLst/>
          </a:prstGeom>
          <a:noFill/>
        </p:spPr>
        <p:txBody>
          <a:bodyPr vert="horz" wrap="none" lIns="0" tIns="0" rIns="0" bIns="0" rtlCol="0">
            <a:spAutoFit/>
          </a:bodyPr>
          <a:lstStyle/>
          <a:p>
            <a:pPr>
              <a:lnSpc>
                <a:spcPts val="1380"/>
              </a:lnSpc>
            </a:pPr>
            <a:r>
              <a:rPr lang="en-CA" sz="1200">
                <a:solidFill>
                  <a:srgbClr val="9A9A9A"/>
                </a:solidFill>
                <a:latin typeface="Calibri"/>
                <a:cs typeface="Calibri"/>
              </a:rPr>
              <a:t>42</a:t>
            </a:r>
          </a:p>
          <a:p>
            <a:pPr>
              <a:lnSpc>
                <a:spcPts val="1380"/>
              </a:lnSpc>
            </a:pPr>
            <a:endParaRPr lang="en-CA" sz="12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702676"/>
            <a:ext cx="10537371" cy="4814237"/>
          </a:xfrm>
        </p:spPr>
        <p:txBody>
          <a:bodyPr>
            <a:normAutofit fontScale="40000" lnSpcReduction="20000"/>
          </a:bodyPr>
          <a:lstStyle/>
          <a:p>
            <a:pPr marL="0" indent="0">
              <a:buNone/>
            </a:pPr>
            <a:endParaRPr lang="tr-TR" sz="3400" b="1" dirty="0">
              <a:solidFill>
                <a:schemeClr val="accent1"/>
              </a:solidFill>
            </a:endParaRPr>
          </a:p>
          <a:p>
            <a:pPr algn="just"/>
            <a:r>
              <a:rPr lang="tr-TR" sz="5900" b="1" dirty="0">
                <a:solidFill>
                  <a:schemeClr val="accent1"/>
                </a:solidFill>
              </a:rPr>
              <a:t>YAPILANDIRILAN ALACAKLAR PEŞİN VEYA AYLIK TAKSİTLER HALİNDE ÖDENEBİLECEK. AZAMİ TAKSİT SÜRESİ 48 EŞİT TAKSİT OLARAK BELİRLENMİŞ OLMAKLA BİRLİKTE 12, 18, 24 VE 36 EŞİT TAKSİTTE ÖDEME SEÇENEKLERİ DE BULUNUYOR. </a:t>
            </a:r>
          </a:p>
          <a:p>
            <a:pPr algn="just"/>
            <a:r>
              <a:rPr lang="tr-TR" sz="5900" b="1" dirty="0">
                <a:solidFill>
                  <a:schemeClr val="accent1"/>
                </a:solidFill>
              </a:rPr>
              <a:t>MÜKELLEFLERİN BAŞVURU SÜRESİ İÇİNDE BU TALEPLERİNDEN VAZGEÇMELERİ YA DA ÖDEME SEÇENEKLERİNİ DEĞİŞTİRMELERİ MÜMKÜN. GİB İNTERNET ADRESİ VEYA E-DEVLET ÜZERİNDEN VEYA BAĞLI OLDUKLARI VERGİ DAİRESİ DIŞINDAKİ VERGİ DAİRELERİ ARACILIĞIYLA YAPILAN BAŞVURULARDAN VAZGEÇME VEYA ÖDEME SEÇENEĞİ DEĞİŞTİRME TALEPLERİ, BORÇLUNUN BAĞLI OLDUĞU VERGİ DAİRESİNE YAZILI ŞEKİLDE DOĞRUDAN YA DA POSTA YOLUYLA YAPILACAK.</a:t>
            </a:r>
          </a:p>
          <a:p>
            <a:pPr algn="just"/>
            <a:r>
              <a:rPr lang="tr-TR" sz="5900" b="1" dirty="0">
                <a:solidFill>
                  <a:schemeClr val="accent1"/>
                </a:solidFill>
              </a:rPr>
              <a:t>BELEDİYELER VE SPOR KULÜPLERİ YAPILANDIRDIKLARI BORÇLARI 10 YILDA 120 EŞİT TAKSİTTE ÖDEYECEKLER. </a:t>
            </a:r>
          </a:p>
          <a:p>
            <a:pPr marL="0" indent="0">
              <a:buNone/>
            </a:pPr>
            <a:endParaRPr lang="tr-TR" sz="3400" b="1" dirty="0">
              <a:solidFill>
                <a:schemeClr val="accent1"/>
              </a:solidFill>
            </a:endParaRPr>
          </a:p>
        </p:txBody>
      </p:sp>
    </p:spTree>
    <p:extLst>
      <p:ext uri="{BB962C8B-B14F-4D97-AF65-F5344CB8AC3E}">
        <p14:creationId xmlns:p14="http://schemas.microsoft.com/office/powerpoint/2010/main" val="249887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MİLAT</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702676"/>
            <a:ext cx="10537371" cy="4814237"/>
          </a:xfrm>
        </p:spPr>
        <p:txBody>
          <a:bodyPr>
            <a:normAutofit fontScale="92500" lnSpcReduction="10000"/>
          </a:bodyPr>
          <a:lstStyle/>
          <a:p>
            <a:pPr marL="0" indent="0">
              <a:buNone/>
            </a:pPr>
            <a:endParaRPr lang="tr-TR" sz="3400" b="1" dirty="0">
              <a:solidFill>
                <a:schemeClr val="accent1"/>
              </a:solidFill>
            </a:endParaRPr>
          </a:p>
          <a:p>
            <a:pPr algn="just"/>
            <a:r>
              <a:rPr lang="tr-TR" sz="4500" b="1" dirty="0">
                <a:solidFill>
                  <a:schemeClr val="accent1"/>
                </a:solidFill>
              </a:rPr>
              <a:t>PEŞİN ÖDEMEDE, HESAPLANAN FAİZİN YÜZDE 90’I SİLİNECEK.</a:t>
            </a:r>
          </a:p>
          <a:p>
            <a:pPr algn="just"/>
            <a:r>
              <a:rPr lang="tr-TR" sz="4500" b="1" dirty="0">
                <a:solidFill>
                  <a:schemeClr val="accent1"/>
                </a:solidFill>
              </a:rPr>
              <a:t>TAKSİTLE ÖDEMELERDE YAPILANDIRILAN BORÇLAR, YILLIK YÜZDE 9 FAİZ ORANI ESAS ALINARAK BELİRLENMİŞ KATSAYI ORANINDA ARTIRILACAK. </a:t>
            </a:r>
          </a:p>
          <a:p>
            <a:pPr marL="0" indent="0">
              <a:buNone/>
            </a:pPr>
            <a:endParaRPr lang="tr-TR" sz="3400" b="1" dirty="0">
              <a:solidFill>
                <a:schemeClr val="accent1"/>
              </a:solidFill>
            </a:endParaRPr>
          </a:p>
        </p:txBody>
      </p:sp>
    </p:spTree>
    <p:extLst>
      <p:ext uri="{BB962C8B-B14F-4D97-AF65-F5344CB8AC3E}">
        <p14:creationId xmlns:p14="http://schemas.microsoft.com/office/powerpoint/2010/main" val="3027756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702676"/>
            <a:ext cx="10537371" cy="4814237"/>
          </a:xfrm>
        </p:spPr>
        <p:txBody>
          <a:bodyPr>
            <a:normAutofit fontScale="47500" lnSpcReduction="20000"/>
          </a:bodyPr>
          <a:lstStyle/>
          <a:p>
            <a:pPr marL="0" indent="0">
              <a:buNone/>
            </a:pPr>
            <a:endParaRPr lang="tr-TR" sz="3400" b="1" dirty="0">
              <a:solidFill>
                <a:schemeClr val="accent1"/>
              </a:solidFill>
            </a:endParaRPr>
          </a:p>
          <a:p>
            <a:pPr algn="just"/>
            <a:r>
              <a:rPr lang="tr-TR" sz="5100" b="1" dirty="0">
                <a:solidFill>
                  <a:schemeClr val="accent1"/>
                </a:solidFill>
              </a:rPr>
              <a:t>YAPILANDIRMA BAŞVURUSUNDA SON GÜN, </a:t>
            </a:r>
            <a:r>
              <a:rPr lang="tr-TR" sz="6500" b="1" dirty="0">
                <a:solidFill>
                  <a:schemeClr val="accent1"/>
                </a:solidFill>
              </a:rPr>
              <a:t>31 MAYIS! </a:t>
            </a:r>
            <a:r>
              <a:rPr lang="tr-TR" sz="5800" b="1" dirty="0">
                <a:solidFill>
                  <a:schemeClr val="accent1"/>
                </a:solidFill>
              </a:rPr>
              <a:t>(BU SÜREYİ 1 AY UZATMAYA CUMHURBAŞKANI YETKİLİ)</a:t>
            </a:r>
          </a:p>
          <a:p>
            <a:pPr algn="just"/>
            <a:endParaRPr lang="tr-TR" sz="5800" b="1" dirty="0">
              <a:solidFill>
                <a:schemeClr val="accent1"/>
              </a:solidFill>
            </a:endParaRPr>
          </a:p>
          <a:p>
            <a:pPr algn="just"/>
            <a:r>
              <a:rPr lang="tr-TR" altLang="tr-TR" sz="5800" b="1" dirty="0">
                <a:solidFill>
                  <a:schemeClr val="accent1"/>
                </a:solidFill>
              </a:rPr>
              <a:t>KAHRAMANMARAŞ DEPREMLERİ ÜZERİNE MÜCBİR SEBEP HALİ İLAN EDİLEN YERLERDE SON BAŞVURU TARİHİ, 31 EKİM 2023.</a:t>
            </a:r>
            <a:endParaRPr lang="tr-TR" sz="5800" b="1" dirty="0">
              <a:solidFill>
                <a:schemeClr val="accent1"/>
              </a:solidFill>
            </a:endParaRPr>
          </a:p>
          <a:p>
            <a:pPr marL="0" indent="0" algn="just">
              <a:buNone/>
            </a:pPr>
            <a:endParaRPr lang="tr-TR" sz="5800" b="1" dirty="0">
              <a:solidFill>
                <a:schemeClr val="accent1"/>
              </a:solidFill>
            </a:endParaRPr>
          </a:p>
          <a:p>
            <a:pPr algn="just"/>
            <a:r>
              <a:rPr lang="tr-TR" sz="5800" b="1" dirty="0">
                <a:solidFill>
                  <a:schemeClr val="accent1"/>
                </a:solidFill>
              </a:rPr>
              <a:t> BORÇLARINI YAPILANDIRMAK İSTEYEN BORÇLULARIN 31 MAYIS 2023, DEPREM BÖLGESİNDE İSE 31 EKİM 2023 TARİHİ GÜN SONUNA KADAR İLGİLİ İDAREYE BAŞVURUDA BULUNMALARI GEREKİYOR. </a:t>
            </a:r>
          </a:p>
          <a:p>
            <a:pPr algn="just"/>
            <a:endParaRPr lang="tr-TR" sz="5800" b="1" dirty="0">
              <a:solidFill>
                <a:schemeClr val="accent1"/>
              </a:solidFill>
            </a:endParaRPr>
          </a:p>
          <a:p>
            <a:pPr algn="just"/>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221741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702676"/>
            <a:ext cx="10537371" cy="4814237"/>
          </a:xfrm>
        </p:spPr>
        <p:txBody>
          <a:bodyPr>
            <a:normAutofit fontScale="40000" lnSpcReduction="20000"/>
          </a:bodyPr>
          <a:lstStyle/>
          <a:p>
            <a:pPr marL="0" indent="0" algn="just">
              <a:buNone/>
            </a:pPr>
            <a:endParaRPr lang="tr-TR" sz="3800" b="1" dirty="0">
              <a:solidFill>
                <a:schemeClr val="accent1"/>
              </a:solidFill>
            </a:endParaRPr>
          </a:p>
          <a:p>
            <a:pPr algn="just"/>
            <a:r>
              <a:rPr lang="tr-TR" sz="5900" b="1" dirty="0">
                <a:solidFill>
                  <a:schemeClr val="accent1"/>
                </a:solidFill>
              </a:rPr>
              <a:t>VERGİ DAİRELERİNE BORCU OLANLAR YAPILANDIRMA BAŞVURULARINI GELİR İDARESİ BAŞKANLIĞI’NIN İNTERNET ADRESİ (</a:t>
            </a:r>
            <a:r>
              <a:rPr lang="tr-TR" sz="5900" b="1" dirty="0">
                <a:solidFill>
                  <a:schemeClr val="accent1"/>
                </a:solidFill>
                <a:hlinkClick r:id="rId2">
                  <a:extLst>
                    <a:ext uri="{A12FA001-AC4F-418D-AE19-62706E023703}">
                      <ahyp:hlinkClr xmlns:ahyp="http://schemas.microsoft.com/office/drawing/2018/hyperlinkcolor" val="tx"/>
                    </a:ext>
                  </a:extLst>
                </a:hlinkClick>
              </a:rPr>
              <a:t>WWW.GİB.GOV.TR)</a:t>
            </a:r>
            <a:r>
              <a:rPr lang="tr-TR" sz="5900" b="1" dirty="0">
                <a:solidFill>
                  <a:schemeClr val="accent1"/>
                </a:solidFill>
              </a:rPr>
              <a:t> YA DA E-DEVLET (</a:t>
            </a:r>
            <a:r>
              <a:rPr lang="tr-TR" sz="5900" b="1" dirty="0">
                <a:solidFill>
                  <a:schemeClr val="accent1"/>
                </a:solidFill>
                <a:hlinkClick r:id="rId3">
                  <a:extLst>
                    <a:ext uri="{A12FA001-AC4F-418D-AE19-62706E023703}">
                      <ahyp:hlinkClr xmlns:ahyp="http://schemas.microsoft.com/office/drawing/2018/hyperlinkcolor" val="tx"/>
                    </a:ext>
                  </a:extLst>
                </a:hlinkClick>
              </a:rPr>
              <a:t>WWW.TURKİYE.GOV.TR)</a:t>
            </a:r>
            <a:r>
              <a:rPr lang="tr-TR" sz="5900" b="1" dirty="0">
                <a:solidFill>
                  <a:schemeClr val="accent1"/>
                </a:solidFill>
              </a:rPr>
              <a:t> ÜZERİNDEN YAPABİLECEKLERİ GİBİ, BAĞLI BULUNDUKLARI VERGİ DAİRESİNE DOĞRUDAN VEYA POSTA YOLUYLA YA DA DİĞER VERGİ DAİRELERİ ARACILIĞIYLA DA YAPABİLECEKLER.</a:t>
            </a:r>
          </a:p>
          <a:p>
            <a:pPr algn="just"/>
            <a:endParaRPr lang="tr-TR" sz="5900" b="1" dirty="0">
              <a:solidFill>
                <a:schemeClr val="accent1"/>
              </a:solidFill>
            </a:endParaRPr>
          </a:p>
          <a:p>
            <a:pPr algn="just"/>
            <a:r>
              <a:rPr lang="tr-TR" sz="5900" b="1" dirty="0">
                <a:solidFill>
                  <a:schemeClr val="accent1"/>
                </a:solidFill>
              </a:rPr>
              <a:t>İLK TAKSİT ÖDEMESİNDE SON GÜN 3 TEMMUZ 2023 (30 HAZİRAN’IN RESMİ TATİLE RASTLAMASI NEDENİYLE).</a:t>
            </a:r>
          </a:p>
          <a:p>
            <a:pPr marL="0" indent="0" algn="just">
              <a:buNone/>
            </a:pPr>
            <a:r>
              <a:rPr lang="tr-TR" sz="5900" b="1" dirty="0">
                <a:solidFill>
                  <a:schemeClr val="accent1"/>
                </a:solidFill>
              </a:rPr>
              <a:t> </a:t>
            </a:r>
          </a:p>
          <a:p>
            <a:pPr algn="just"/>
            <a:r>
              <a:rPr lang="tr-TR" altLang="tr-TR" sz="5900" b="1" dirty="0">
                <a:solidFill>
                  <a:schemeClr val="accent1"/>
                </a:solidFill>
              </a:rPr>
              <a:t>MÜCBİR SEBEP HALİ İLAN EDİLEN YERLERDE İLK TAKSİT ÖDEMESİNDE SON GÜN 30 KASIM 2023. </a:t>
            </a:r>
          </a:p>
          <a:p>
            <a:pPr algn="just"/>
            <a:endParaRPr lang="tr-TR" sz="5100" b="1" dirty="0">
              <a:solidFill>
                <a:schemeClr val="accent1"/>
              </a:solidFill>
            </a:endParaRPr>
          </a:p>
          <a:p>
            <a:pPr algn="just"/>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877838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545021"/>
            <a:ext cx="10537371" cy="5108027"/>
          </a:xfrm>
        </p:spPr>
        <p:txBody>
          <a:bodyPr>
            <a:normAutofit fontScale="25000" lnSpcReduction="20000"/>
          </a:bodyPr>
          <a:lstStyle/>
          <a:p>
            <a:pPr marL="0" indent="0">
              <a:buNone/>
            </a:pPr>
            <a:endParaRPr lang="tr-TR" sz="3400" b="1" dirty="0">
              <a:solidFill>
                <a:schemeClr val="accent1"/>
              </a:solidFill>
            </a:endParaRPr>
          </a:p>
          <a:p>
            <a:pPr algn="just"/>
            <a:r>
              <a:rPr lang="tr-TR" sz="11200" b="1" dirty="0">
                <a:solidFill>
                  <a:schemeClr val="accent1"/>
                </a:solidFill>
              </a:rPr>
              <a:t>TAKSİTLE ÖDEMEDE İLK 2 TAKSİTİN SÜRESİNDE ÖDENMESİ ZORUNLU.</a:t>
            </a:r>
          </a:p>
          <a:p>
            <a:pPr algn="just"/>
            <a:r>
              <a:rPr lang="tr-TR" sz="11200" b="1" dirty="0">
                <a:solidFill>
                  <a:schemeClr val="accent1"/>
                </a:solidFill>
              </a:rPr>
              <a:t>7440 SAYILI KANUNDA 1 TAKVİM YILI İÇERİSİNDE TAKSİT ATLATMA SAYISI 3 OLARAK BELİRLENDİ. ÖNCEKİ YAPILANDIRMALARDA BU SAYI 2 İDİ. </a:t>
            </a:r>
          </a:p>
          <a:p>
            <a:pPr algn="just"/>
            <a:r>
              <a:rPr lang="tr-TR" altLang="tr-TR" sz="11200" b="1" dirty="0">
                <a:solidFill>
                  <a:schemeClr val="accent1"/>
                </a:solidFill>
              </a:rPr>
              <a:t>BİR TAKVİM YILINDA AZAMİ 3 TAKSİT SÜRESİNDEN SONRA ÖDENEBİLİR (İLK İKİ TAKSİT HARİÇ). </a:t>
            </a:r>
            <a:r>
              <a:rPr lang="tr-TR" sz="11200" b="1" dirty="0">
                <a:solidFill>
                  <a:schemeClr val="accent1"/>
                </a:solidFill>
              </a:rPr>
              <a:t>SÜRESİNDE ÖDENMEYEN BU TAKSİTLER SON TAKSİTİ İZLEYEN AYIN SONUNA KADAR İŞLEYECEK GECİKME ZAMMI İLE BİRLİKTE ÖDENİRSE YAPILANDIRMA BOZULMUYOR.</a:t>
            </a:r>
          </a:p>
          <a:p>
            <a:pPr algn="just"/>
            <a:r>
              <a:rPr lang="tr-TR" altLang="tr-TR" sz="11200" b="1" dirty="0">
                <a:solidFill>
                  <a:schemeClr val="accent1"/>
                </a:solidFill>
              </a:rPr>
              <a:t>KANUNUN İHLALİ HALİNDE, ÖDENEN TUTAR KADAR KANUNDAN YARARLANILACAK (NOT: PİŞMANLIK, İZAHA DAVET VE MATRAH/VERGİ ARTIRIMI HARİÇ).</a:t>
            </a:r>
          </a:p>
          <a:p>
            <a:pPr algn="just"/>
            <a:endParaRPr lang="tr-TR" sz="11200" b="1" dirty="0">
              <a:solidFill>
                <a:schemeClr val="accent1"/>
              </a:solidFill>
            </a:endParaRPr>
          </a:p>
          <a:p>
            <a:pPr marL="0" indent="0" algn="just">
              <a:buNone/>
            </a:pPr>
            <a:r>
              <a:rPr lang="tr-TR" sz="11200" b="1" dirty="0">
                <a:solidFill>
                  <a:schemeClr val="accent1"/>
                </a:solidFill>
              </a:rPr>
              <a:t> </a:t>
            </a:r>
          </a:p>
          <a:p>
            <a:pPr marL="0" indent="0">
              <a:buNone/>
            </a:pPr>
            <a:endParaRPr lang="tr-TR" sz="3400" b="1" dirty="0">
              <a:solidFill>
                <a:schemeClr val="accent1"/>
              </a:solidFill>
            </a:endParaRPr>
          </a:p>
        </p:txBody>
      </p:sp>
    </p:spTree>
    <p:extLst>
      <p:ext uri="{BB962C8B-B14F-4D97-AF65-F5344CB8AC3E}">
        <p14:creationId xmlns:p14="http://schemas.microsoft.com/office/powerpoint/2010/main" val="2304370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576553"/>
            <a:ext cx="10537371" cy="4950872"/>
          </a:xfrm>
        </p:spPr>
        <p:txBody>
          <a:bodyPr>
            <a:normAutofit fontScale="25000" lnSpcReduction="20000"/>
          </a:bodyPr>
          <a:lstStyle/>
          <a:p>
            <a:pPr marL="0" indent="0">
              <a:buNone/>
            </a:pPr>
            <a:endParaRPr lang="tr-TR" sz="3400" b="1" dirty="0">
              <a:solidFill>
                <a:schemeClr val="accent1"/>
              </a:solidFill>
            </a:endParaRPr>
          </a:p>
          <a:p>
            <a:pPr algn="just"/>
            <a:r>
              <a:rPr lang="tr-TR" altLang="tr-TR" sz="11200" b="1" dirty="0">
                <a:solidFill>
                  <a:schemeClr val="accent1"/>
                </a:solidFill>
              </a:rPr>
              <a:t>TAKSİTLER KREDİ KARTIYLA ÖDENEBİLECEK</a:t>
            </a:r>
            <a:r>
              <a:rPr lang="tr-TR" sz="11200" b="1" dirty="0">
                <a:solidFill>
                  <a:schemeClr val="accent1"/>
                </a:solidFill>
              </a:rPr>
              <a:t>.</a:t>
            </a:r>
          </a:p>
          <a:p>
            <a:pPr algn="just"/>
            <a:r>
              <a:rPr lang="tr-TR" altLang="tr-TR" sz="11200" b="1" dirty="0">
                <a:solidFill>
                  <a:schemeClr val="accent1"/>
                </a:solidFill>
              </a:rPr>
              <a:t>PEŞİN VEYA TAKSİTLİ ÖDEME SEÇENEĞİNİN TERCİH EDİLMESİ VE İLK TAKSİT ÖDEME SÜRESİ İÇİNDE ÖDENMESİ GEREKEN TUTARLARIN ÖDENMEMESİ HALİNDE, </a:t>
            </a:r>
          </a:p>
          <a:p>
            <a:pPr lvl="0" algn="just">
              <a:spcBef>
                <a:spcPts val="0"/>
              </a:spcBef>
              <a:buClr>
                <a:srgbClr val="C00000"/>
              </a:buClr>
              <a:defRPr/>
            </a:pPr>
            <a:endParaRPr lang="tr-TR" altLang="tr-TR" sz="11200" b="1" dirty="0">
              <a:solidFill>
                <a:schemeClr val="accent1"/>
              </a:solidFill>
            </a:endParaRPr>
          </a:p>
          <a:p>
            <a:pPr lvl="0" indent="447675" algn="just">
              <a:spcBef>
                <a:spcPts val="0"/>
              </a:spcBef>
              <a:buClr>
                <a:srgbClr val="C00000"/>
              </a:buClr>
              <a:defRPr/>
            </a:pPr>
            <a:r>
              <a:rPr lang="tr-TR" altLang="tr-TR" sz="11200" b="1" dirty="0">
                <a:solidFill>
                  <a:schemeClr val="accent1"/>
                </a:solidFill>
              </a:rPr>
              <a:t>YAPILANDIRILAN TUTARLARIN TAMAMININ İLK TAKSİTİ İZLEYEN AYIN SONUNA KADAR ÖDENMESİ HALİNDE; </a:t>
            </a:r>
            <a:endParaRPr lang="tr-TR" sz="11200" b="1" dirty="0">
              <a:solidFill>
                <a:schemeClr val="accent1"/>
              </a:solidFill>
            </a:endParaRPr>
          </a:p>
          <a:p>
            <a:pPr marL="819150" indent="-457200" algn="just">
              <a:spcBef>
                <a:spcPts val="0"/>
              </a:spcBef>
              <a:buClr>
                <a:srgbClr val="C00000"/>
              </a:buClr>
              <a:buFont typeface="Wingdings" panose="05000000000000000000" pitchFamily="2" charset="2"/>
              <a:buChar char="ü"/>
              <a:defRPr/>
            </a:pPr>
            <a:r>
              <a:rPr lang="tr-TR" sz="11200" b="1" dirty="0">
                <a:solidFill>
                  <a:schemeClr val="accent1"/>
                </a:solidFill>
              </a:rPr>
              <a:t>KATSAYI ALINMAYACAK</a:t>
            </a:r>
          </a:p>
          <a:p>
            <a:pPr marL="819150" indent="-457200" algn="just">
              <a:spcBef>
                <a:spcPts val="0"/>
              </a:spcBef>
              <a:buClr>
                <a:srgbClr val="C00000"/>
              </a:buClr>
              <a:buFont typeface="Wingdings" panose="05000000000000000000" pitchFamily="2" charset="2"/>
              <a:buChar char="ü"/>
              <a:defRPr/>
            </a:pPr>
            <a:r>
              <a:rPr lang="tr-TR" sz="11200" b="1" dirty="0">
                <a:solidFill>
                  <a:schemeClr val="accent1"/>
                </a:solidFill>
              </a:rPr>
              <a:t>Yİ-ÜFE TUTARINDAN İNDİRİM YAPILMAYACAK</a:t>
            </a:r>
          </a:p>
          <a:p>
            <a:pPr marL="819150" indent="-457200" algn="just">
              <a:spcBef>
                <a:spcPts val="0"/>
              </a:spcBef>
              <a:buClr>
                <a:srgbClr val="C00000"/>
              </a:buClr>
              <a:buFont typeface="Wingdings" panose="05000000000000000000" pitchFamily="2" charset="2"/>
              <a:buChar char="ü"/>
              <a:defRPr/>
            </a:pPr>
            <a:r>
              <a:rPr lang="tr-TR" sz="11200" b="1" dirty="0">
                <a:solidFill>
                  <a:schemeClr val="accent1"/>
                </a:solidFill>
              </a:rPr>
              <a:t>GEÇ ÖDEME ZAMMI HESAPLANACAK</a:t>
            </a:r>
          </a:p>
          <a:p>
            <a:pPr algn="just"/>
            <a:endParaRPr lang="tr-TR" sz="112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3890683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576553"/>
            <a:ext cx="10537371" cy="4950872"/>
          </a:xfrm>
        </p:spPr>
        <p:txBody>
          <a:bodyPr>
            <a:normAutofit fontScale="32500" lnSpcReduction="20000"/>
          </a:bodyPr>
          <a:lstStyle/>
          <a:p>
            <a:pPr marL="0" indent="0" algn="just">
              <a:buNone/>
            </a:pPr>
            <a:endParaRPr lang="tr-TR" sz="11200" b="1" dirty="0">
              <a:solidFill>
                <a:schemeClr val="accent1"/>
              </a:solidFill>
            </a:endParaRPr>
          </a:p>
          <a:p>
            <a:pPr lvl="0" indent="447675" algn="just">
              <a:spcBef>
                <a:spcPts val="0"/>
              </a:spcBef>
              <a:buClr>
                <a:srgbClr val="C00000"/>
              </a:buClr>
              <a:defRPr/>
            </a:pPr>
            <a:r>
              <a:rPr lang="tr-TR" altLang="tr-TR" sz="11200" b="1" dirty="0">
                <a:solidFill>
                  <a:schemeClr val="accent1"/>
                </a:solidFill>
              </a:rPr>
              <a:t>TAKSİTLİ ÖDEME SEÇENEĞİNİ TERCİH EDEREK İLK TAKSİTİ SÜRESİNDE ÖDEYENLERİN, KALAN TAKSİTLERİN TAMAMINI İLK TAKSİTİ İZLEYEN AYIN SONUNA KADAR ÖDEMELERİ HALİNDE;</a:t>
            </a:r>
          </a:p>
          <a:p>
            <a:pPr marL="361950" algn="just">
              <a:spcBef>
                <a:spcPts val="0"/>
              </a:spcBef>
              <a:defRPr/>
            </a:pPr>
            <a:endParaRPr lang="tr-TR" sz="11200" b="1" dirty="0">
              <a:solidFill>
                <a:schemeClr val="accent1"/>
              </a:solidFill>
            </a:endParaRPr>
          </a:p>
          <a:p>
            <a:pPr marL="819150" indent="-457200" algn="just">
              <a:spcBef>
                <a:spcPts val="0"/>
              </a:spcBef>
              <a:buFont typeface="Wingdings" panose="05000000000000000000" pitchFamily="2" charset="2"/>
              <a:buChar char="ü"/>
              <a:defRPr/>
            </a:pPr>
            <a:r>
              <a:rPr lang="tr-TR" sz="11200" b="1" dirty="0">
                <a:solidFill>
                  <a:schemeClr val="accent1"/>
                </a:solidFill>
              </a:rPr>
              <a:t>KATSAYI ALINMAYACAK</a:t>
            </a:r>
          </a:p>
          <a:p>
            <a:pPr marL="819150" indent="-457200" algn="just">
              <a:spcBef>
                <a:spcPts val="0"/>
              </a:spcBef>
              <a:buFont typeface="Wingdings" panose="05000000000000000000" pitchFamily="2" charset="2"/>
              <a:buChar char="ü"/>
              <a:defRPr/>
            </a:pPr>
            <a:r>
              <a:rPr lang="tr-TR" sz="11200" b="1" dirty="0">
                <a:solidFill>
                  <a:schemeClr val="accent1"/>
                </a:solidFill>
              </a:rPr>
              <a:t>GEÇ ÖDEME ZAMMI ALINMAYACAK</a:t>
            </a:r>
          </a:p>
          <a:p>
            <a:pPr marL="819150" indent="-457200" algn="just">
              <a:spcBef>
                <a:spcPts val="0"/>
              </a:spcBef>
              <a:buFont typeface="Wingdings" panose="05000000000000000000" pitchFamily="2" charset="2"/>
              <a:buChar char="ü"/>
              <a:defRPr/>
            </a:pPr>
            <a:r>
              <a:rPr lang="tr-TR" sz="11200" b="1" dirty="0">
                <a:solidFill>
                  <a:schemeClr val="accent1"/>
                </a:solidFill>
              </a:rPr>
              <a:t>Yİ-ÜFE TUTARINDAN İNDİRİM YAPILMAYACAK</a:t>
            </a:r>
          </a:p>
          <a:p>
            <a:pPr marL="0" indent="0">
              <a:buNone/>
            </a:pPr>
            <a:endParaRPr lang="tr-TR" sz="3400" b="1" dirty="0">
              <a:solidFill>
                <a:schemeClr val="accent1"/>
              </a:solidFill>
            </a:endParaRPr>
          </a:p>
        </p:txBody>
      </p:sp>
    </p:spTree>
    <p:extLst>
      <p:ext uri="{BB962C8B-B14F-4D97-AF65-F5344CB8AC3E}">
        <p14:creationId xmlns:p14="http://schemas.microsoft.com/office/powerpoint/2010/main" val="2238331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32500" lnSpcReduction="20000"/>
          </a:bodyPr>
          <a:lstStyle/>
          <a:p>
            <a:pPr marL="0" indent="0">
              <a:buNone/>
            </a:pPr>
            <a:endParaRPr lang="tr-TR" sz="3400" b="1" dirty="0">
              <a:solidFill>
                <a:schemeClr val="accent1"/>
              </a:solidFill>
            </a:endParaRPr>
          </a:p>
          <a:p>
            <a:pPr algn="just"/>
            <a:r>
              <a:rPr lang="tr-TR" sz="7200" b="1" dirty="0">
                <a:solidFill>
                  <a:schemeClr val="accent1"/>
                </a:solidFill>
              </a:rPr>
              <a:t>ÖNCEKİ YAPILANDIRMA KANUNLARI KAPSAMINDA YAPILANDIRILDIĞI HALDE, YAPILANDIRMASI İHLAL OLAN ALACAKLAR (MATRAH VE VERGİ ARTIRIMI İLE İŞLETME KAYITLARININ DÜZELTMESİNDEN KAYNAKLANAN ALACAKLAR DÂHİL) KANUNUN 2. MADDESİ KAPSAMINDA YAPILANDIRILABİLECEK. </a:t>
            </a:r>
          </a:p>
          <a:p>
            <a:pPr marL="342900" indent="-342900" algn="just">
              <a:spcBef>
                <a:spcPts val="0"/>
              </a:spcBef>
              <a:buFont typeface="Wingdings" panose="05000000000000000000" pitchFamily="2" charset="2"/>
              <a:buChar char="Ø"/>
            </a:pPr>
            <a:endParaRPr lang="tr-TR" sz="7200" b="1" dirty="0">
              <a:solidFill>
                <a:schemeClr val="accent1"/>
              </a:solidFill>
            </a:endParaRPr>
          </a:p>
          <a:p>
            <a:pPr marL="342900" indent="-342900" algn="just">
              <a:spcBef>
                <a:spcPts val="0"/>
              </a:spcBef>
              <a:buFont typeface="Wingdings" panose="05000000000000000000" pitchFamily="2" charset="2"/>
              <a:buChar char="Ø"/>
            </a:pPr>
            <a:r>
              <a:rPr lang="tr-TR" sz="7200" b="1" dirty="0">
                <a:solidFill>
                  <a:schemeClr val="accent1"/>
                </a:solidFill>
              </a:rPr>
              <a:t>KANUNUN YAYIMLANDIĞI TARİH İTİBARIYLA 6183 SAYILI KANUNA GÖRE TAKSİTLENDİRMESİ DEVAM EDEN ALACAKLAR İLE 7256 SAYILI KANUN VE 7326 SAYILI KANUNUN 2. MADDESİ KAPSAMINDA ÖDEMELERİ DEVAM EDEN ALACAKLAR DA KANUN KAPSAMINDA.</a:t>
            </a:r>
          </a:p>
          <a:p>
            <a:pPr marL="342900" indent="-342900" algn="just">
              <a:spcBef>
                <a:spcPts val="0"/>
              </a:spcBef>
              <a:buFont typeface="Wingdings" panose="05000000000000000000" pitchFamily="2" charset="2"/>
              <a:buChar char="Ø"/>
            </a:pPr>
            <a:endParaRPr lang="tr-TR" sz="7200" b="1" dirty="0">
              <a:solidFill>
                <a:schemeClr val="accent1"/>
              </a:solidFill>
            </a:endParaRPr>
          </a:p>
          <a:p>
            <a:pPr marL="342900" indent="-342900" algn="just">
              <a:spcBef>
                <a:spcPts val="0"/>
              </a:spcBef>
              <a:buFont typeface="Wingdings" panose="05000000000000000000" pitchFamily="2" charset="2"/>
              <a:buChar char="Ø"/>
            </a:pPr>
            <a:r>
              <a:rPr lang="tr-TR" sz="7200" b="1" dirty="0">
                <a:solidFill>
                  <a:schemeClr val="accent1"/>
                </a:solidFill>
              </a:rPr>
              <a:t>6736, 7020 VE 7143 SAYILI KANUNLAR KAPSAMINDA TAKSİT ÖDEMELERİ DEVAM EDEN ALACAKLAR İÇİN BU KANUN HÜKÜMLERİNDEN YARARLANILAMAYACAK.</a:t>
            </a:r>
          </a:p>
          <a:p>
            <a:pPr marL="0" indent="0" algn="just">
              <a:buNone/>
            </a:pPr>
            <a:endParaRPr lang="tr-TR" sz="70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252925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786855" y="523884"/>
            <a:ext cx="9902587" cy="809966"/>
          </a:xfrm>
          <a:solidFill>
            <a:schemeClr val="accent1"/>
          </a:solidFill>
        </p:spPr>
        <p:txBody>
          <a:bodyPr>
            <a:normAutofit/>
          </a:bodyPr>
          <a:lstStyle/>
          <a:p>
            <a:pPr algn="ctr"/>
            <a:r>
              <a:rPr lang="tr-TR" sz="3600" b="1" dirty="0">
                <a:solidFill>
                  <a:schemeClr val="bg1"/>
                </a:solidFill>
              </a:rPr>
              <a:t>NE KADAR BORÇ YAPILANDIRILACAK?</a:t>
            </a: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625600" y="1652815"/>
            <a:ext cx="10335985" cy="4951185"/>
          </a:xfrm>
        </p:spPr>
        <p:txBody>
          <a:bodyPr>
            <a:normAutofit fontScale="92500"/>
          </a:bodyPr>
          <a:lstStyle/>
          <a:p>
            <a:pPr marL="45720" indent="0" algn="just">
              <a:buNone/>
            </a:pPr>
            <a:r>
              <a:rPr lang="tr-TR" sz="3000" b="1" dirty="0">
                <a:solidFill>
                  <a:schemeClr val="accent1"/>
                </a:solidFill>
              </a:rPr>
              <a:t>- VERGİ DAİRELERİNE OLAN </a:t>
            </a:r>
            <a:r>
              <a:rPr lang="tr-TR" sz="3600" b="1" u="sng" dirty="0">
                <a:solidFill>
                  <a:schemeClr val="accent1"/>
                </a:solidFill>
              </a:rPr>
              <a:t>TOPLAM 837,3 MİLYAR TL BORÇ YAPILANDIRILACAK.</a:t>
            </a:r>
            <a:r>
              <a:rPr lang="tr-TR" sz="3600" b="1" dirty="0">
                <a:solidFill>
                  <a:schemeClr val="accent1"/>
                </a:solidFill>
              </a:rPr>
              <a:t> </a:t>
            </a:r>
            <a:r>
              <a:rPr lang="tr-TR" sz="3000" b="1" dirty="0">
                <a:solidFill>
                  <a:schemeClr val="accent1"/>
                </a:solidFill>
              </a:rPr>
              <a:t>(521,2 MİLYAR TL’Sİ ALACAK ASLI, 316,1 MİLYAR TL’Sİ CEZA, GECİKME ZAMMI VE FAİZİ)</a:t>
            </a:r>
            <a:endParaRPr lang="tr-TR" sz="3000" b="1" u="sng" dirty="0">
              <a:solidFill>
                <a:schemeClr val="accent1"/>
              </a:solidFill>
            </a:endParaRPr>
          </a:p>
          <a:p>
            <a:pPr marL="45720" indent="0" algn="just">
              <a:buNone/>
            </a:pPr>
            <a:r>
              <a:rPr lang="tr-TR" sz="3000" b="1" dirty="0">
                <a:solidFill>
                  <a:schemeClr val="accent1"/>
                </a:solidFill>
              </a:rPr>
              <a:t>- VERGİ DAİRELERİNE </a:t>
            </a:r>
            <a:r>
              <a:rPr lang="tr-TR" sz="3600" b="1" dirty="0">
                <a:solidFill>
                  <a:schemeClr val="accent1"/>
                </a:solidFill>
              </a:rPr>
              <a:t>BORCU OLAN MÜKELLEF SAYISI, 14 MİLYON 156 BİN! </a:t>
            </a:r>
          </a:p>
          <a:p>
            <a:pPr marL="45720" indent="0" algn="just">
              <a:buNone/>
            </a:pPr>
            <a:r>
              <a:rPr lang="tr-TR" sz="3000" b="1" dirty="0">
                <a:solidFill>
                  <a:schemeClr val="accent1"/>
                </a:solidFill>
              </a:rPr>
              <a:t>- </a:t>
            </a:r>
            <a:r>
              <a:rPr lang="tr-TR" sz="3600" b="1" dirty="0">
                <a:solidFill>
                  <a:schemeClr val="accent1"/>
                </a:solidFill>
              </a:rPr>
              <a:t>VERGİ DAİRELERİNE OLAN </a:t>
            </a:r>
            <a:r>
              <a:rPr lang="tr-TR" sz="3600" b="1" u="sng" dirty="0">
                <a:solidFill>
                  <a:schemeClr val="accent1"/>
                </a:solidFill>
              </a:rPr>
              <a:t>2 BİN TL’NİN ALTINDAKİ </a:t>
            </a:r>
            <a:r>
              <a:rPr lang="tr-TR" sz="3600" b="1" dirty="0">
                <a:solidFill>
                  <a:schemeClr val="accent1"/>
                </a:solidFill>
              </a:rPr>
              <a:t>BORÇLAR SİLİNECEK. </a:t>
            </a:r>
            <a:r>
              <a:rPr lang="tr-TR" sz="3000" b="1" dirty="0">
                <a:solidFill>
                  <a:schemeClr val="accent1"/>
                </a:solidFill>
              </a:rPr>
              <a:t>BU KAPSAMDA </a:t>
            </a:r>
            <a:r>
              <a:rPr lang="tr-TR" sz="3900" b="1" u="sng" dirty="0">
                <a:solidFill>
                  <a:schemeClr val="accent1"/>
                </a:solidFill>
              </a:rPr>
              <a:t>7,6 MİLYON KİŞİNİN 4,6 MİLYAR TL BORCU SİLİNECEK. </a:t>
            </a:r>
          </a:p>
          <a:p>
            <a:pPr marL="502920" indent="-457200">
              <a:buFont typeface="+mj-lt"/>
              <a:buAutoNum type="arabicPeriod"/>
            </a:pPr>
            <a:endParaRPr lang="tr-TR" sz="2400" dirty="0"/>
          </a:p>
        </p:txBody>
      </p:sp>
    </p:spTree>
    <p:extLst>
      <p:ext uri="{BB962C8B-B14F-4D97-AF65-F5344CB8AC3E}">
        <p14:creationId xmlns:p14="http://schemas.microsoft.com/office/powerpoint/2010/main" val="1321027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25000" lnSpcReduction="20000"/>
          </a:bodyPr>
          <a:lstStyle/>
          <a:p>
            <a:pPr marL="0" indent="0">
              <a:buNone/>
            </a:pPr>
            <a:endParaRPr lang="tr-TR" sz="3400" b="1" dirty="0">
              <a:solidFill>
                <a:schemeClr val="accent1"/>
              </a:solidFill>
            </a:endParaRPr>
          </a:p>
          <a:p>
            <a:pPr algn="just"/>
            <a:r>
              <a:rPr lang="tr-TR" sz="9800" b="1" dirty="0">
                <a:solidFill>
                  <a:schemeClr val="accent1"/>
                </a:solidFill>
              </a:rPr>
              <a:t>BORÇLULARIN BİRDEN FAZLA VERGİ DAİRESİNE OLAN BORÇLARI NEDENİYLE HER BİR VERGİ DAİRESİ İÇİN AYRI AYRI BAŞVURUDA BULUNMALARI GEREKİYOR.</a:t>
            </a:r>
          </a:p>
          <a:p>
            <a:pPr algn="just"/>
            <a:r>
              <a:rPr lang="tr-TR" sz="9800" b="1" dirty="0">
                <a:solidFill>
                  <a:schemeClr val="accent1"/>
                </a:solidFill>
              </a:rPr>
              <a:t>BORÇLULARIN, BAĞLI OLDUKLARI VERGİ DAİRESİ DIŞINDAKİ VERGİ DAİRELERİNE BAŞVURUDA BULUNMALARI DURUMUNDA, BAŞVURU DİLEKÇELERİ BAŞKA VERGİ DAİRESİ ADINA KAYDEDİLEREK KEYS ÜZERİNDEN BORÇLUNUN DİLEKÇELERİNDE BELİRTTİĞİ VERGİ DAİRELERİNE GÖNDERİLECEK. </a:t>
            </a:r>
          </a:p>
          <a:p>
            <a:pPr algn="just"/>
            <a:r>
              <a:rPr lang="tr-TR" sz="9800" b="1" dirty="0">
                <a:solidFill>
                  <a:schemeClr val="accent1"/>
                </a:solidFill>
              </a:rPr>
              <a:t>ALINAN BAŞVURU DİLEKÇELERİNİN DİLEKÇEDE BELİRTİLEN VERGİ DAİRELERİNE AYRICA POSTA YOLUYLA YA DA FAKSLA GÖNDERİLMESİNE GEREK BULUNMUYOR. BORÇLUNUN BAĞLI OLDUĞU VERGİ DAİRESİNCE, ÖN EVRAKA DÜŞEN BAŞVURU DİLEKÇESİ ÜZERİNE ÖDEME PLANI HAZIRLANACAK.</a:t>
            </a: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2129501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62500" lnSpcReduction="20000"/>
          </a:bodyPr>
          <a:lstStyle/>
          <a:p>
            <a:pPr marL="0" indent="0">
              <a:buNone/>
            </a:pPr>
            <a:endParaRPr lang="tr-TR" sz="3400" b="1" dirty="0">
              <a:solidFill>
                <a:schemeClr val="accent1"/>
              </a:solidFill>
            </a:endParaRPr>
          </a:p>
          <a:p>
            <a:pPr algn="just"/>
            <a:r>
              <a:rPr lang="tr-TR" sz="3500" b="1" dirty="0">
                <a:solidFill>
                  <a:schemeClr val="accent1"/>
                </a:solidFill>
              </a:rPr>
              <a:t>YURT DIŞINDA BULUNAN MÜKELLEFLER FAKS YOLUYLA BAŞVURUDA BULUNABİLECEKLER. </a:t>
            </a:r>
          </a:p>
          <a:p>
            <a:pPr algn="just"/>
            <a:r>
              <a:rPr lang="tr-TR" sz="3500" b="1" dirty="0">
                <a:solidFill>
                  <a:schemeClr val="accent1"/>
                </a:solidFill>
              </a:rPr>
              <a:t>TUTUKLU VEYA HÜKÜMLÜ OLAN MÜKELLEFLER DE KANUNDAN YARARLANABİLİYOR. BUNLARIN BAŞVURU TARİHİ, DİLEKÇELERİNİN CEZA İNFAZ KURUMU KAYITLARINA ALINDIĞI TARİH, BU TARİHİN BELLİ OLMAMASI DURUMUNDA İSE CEZA İNFAZ KURUMUNUN İLGİLİ DİLEKÇEYİ VERGİ DAİRESİNE GÖNDERMESİNE İLİŞKİN YAZISININ TARİHİ OLACAK.</a:t>
            </a:r>
          </a:p>
          <a:p>
            <a:pPr algn="just"/>
            <a:r>
              <a:rPr lang="tr-TR" sz="3600" b="1" dirty="0">
                <a:solidFill>
                  <a:schemeClr val="accent1"/>
                </a:solidFill>
              </a:rPr>
              <a:t>MİRASÇILAR, KEFİLLER, ŞİRKET ORTAKLARI VE KANUNİ TEMSİLCİLER GİBİ AMME BORÇLUSU SAYILAN KİŞİLER, SORUMLU OLDUKLARI TUTARLAR İÇİN İLGİLİ VERGİ DAİRESİNE YAZILI BAŞVURU YAPMAK SURETİYLE 7440 SAYILI KANUNDAN YARARLANABİLİRLER. BUNLARIN GİB’İN İNTERNET ADRESİ VE E-DEVLET ÜZERİNDEN BAŞVURUDA BULUNMALARI MÜMKÜN BULUNMUYOR.</a:t>
            </a:r>
            <a:r>
              <a:rPr lang="tr-TR" sz="3500" b="1" dirty="0">
                <a:solidFill>
                  <a:schemeClr val="accent1"/>
                </a:solidFill>
              </a:rPr>
              <a:t> </a:t>
            </a:r>
          </a:p>
          <a:p>
            <a:pPr marL="0" indent="0" algn="just">
              <a:buNone/>
            </a:pPr>
            <a:endParaRPr lang="tr-TR" sz="3500" b="1" dirty="0">
              <a:solidFill>
                <a:schemeClr val="accent1"/>
              </a:solidFill>
            </a:endParaRP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707438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62500" lnSpcReduction="20000"/>
          </a:bodyPr>
          <a:lstStyle/>
          <a:p>
            <a:pPr marL="0" indent="0">
              <a:buNone/>
            </a:pPr>
            <a:endParaRPr lang="tr-TR" sz="3400" b="1" dirty="0">
              <a:solidFill>
                <a:schemeClr val="accent1"/>
              </a:solidFill>
            </a:endParaRPr>
          </a:p>
          <a:p>
            <a:pPr algn="just"/>
            <a:r>
              <a:rPr lang="tr-TR" sz="3400" b="1" dirty="0">
                <a:solidFill>
                  <a:schemeClr val="accent1"/>
                </a:solidFill>
              </a:rPr>
              <a:t>MTV MÜKELLEFLERİNİN, HER BİR TAŞIT İTİBARIYLA HESAPLANACAK TOPLAM BORÇ TUTARI İÇİN BAŞVURUDA BULUNMALARI ZORUNLU.</a:t>
            </a:r>
          </a:p>
          <a:p>
            <a:pPr marL="0" indent="0" algn="just">
              <a:buNone/>
            </a:pPr>
            <a:r>
              <a:rPr lang="tr-TR" sz="3400" b="1" dirty="0">
                <a:solidFill>
                  <a:schemeClr val="accent1"/>
                </a:solidFill>
              </a:rPr>
              <a:t> </a:t>
            </a:r>
          </a:p>
          <a:p>
            <a:pPr algn="just"/>
            <a:r>
              <a:rPr lang="tr-TR" sz="3400" b="1" dirty="0">
                <a:solidFill>
                  <a:schemeClr val="accent1"/>
                </a:solidFill>
              </a:rPr>
              <a:t>YAPILANDIRMADAN YARARLANMANIN ŞARTLARINDAN BİRİSİ DE DAVA AÇILMAMASI, AÇILMIŞ DAVALARDAN VAZGEÇİLMESİ VE KANUN YOLLARINA BAŞVURULMAMASI. KESİNLEŞMİŞ BORÇ YAPILANDIRMASINDAN YARARLANMAK ÜZERE BAŞVURAN BORÇLULARIN, TAKİP VE TAHSİLAT İŞLEMLERİNDEN DOLAYI AÇTIKLARI DAVALARDAN DA (İHTİRAZİ KAYITLA VERİLEN BEYANNAMEYE İLİŞKİN OLARAK AÇILMIŞ DAVALAR DÂHİL) VAZGEÇMELERİ GEREKİYOR. </a:t>
            </a:r>
          </a:p>
          <a:p>
            <a:pPr marL="0" indent="0" algn="just">
              <a:buNone/>
            </a:pPr>
            <a:endParaRPr lang="tr-TR" sz="3400" b="1" dirty="0">
              <a:solidFill>
                <a:schemeClr val="accent1"/>
              </a:solidFill>
            </a:endParaRPr>
          </a:p>
          <a:p>
            <a:pPr algn="just"/>
            <a:r>
              <a:rPr lang="tr-TR" sz="3400" b="1" dirty="0">
                <a:solidFill>
                  <a:schemeClr val="accent1"/>
                </a:solidFill>
              </a:rPr>
              <a:t>KANUN HÜKÜMLERİNDEN YARARLANMAK ÜZERE BAŞVURAN VE AÇTIKLARI DAVALARDAN VAZGEÇEN BORÇLULARIN BU İHTİLAFLARIYLA İLGİLİ OLARAK KARAR TARİHİNE BAKILMAKSIZIN KANUNUN YAYIMI TARİHİNDEN SONRA TEBLİĞ EDİLEN YARGI KARARLARI UYARINCA İŞLEM YAPILMAYACAK. </a:t>
            </a:r>
          </a:p>
          <a:p>
            <a:pPr algn="just"/>
            <a:endParaRPr lang="tr-TR" sz="3400" b="1" dirty="0">
              <a:solidFill>
                <a:schemeClr val="accent1"/>
              </a:solidFill>
            </a:endParaRP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1112199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77500" lnSpcReduction="20000"/>
          </a:bodyPr>
          <a:lstStyle/>
          <a:p>
            <a:pPr marL="0" indent="0">
              <a:buNone/>
            </a:pPr>
            <a:endParaRPr lang="tr-TR" sz="3400" b="1" dirty="0">
              <a:solidFill>
                <a:schemeClr val="accent1"/>
              </a:solidFill>
            </a:endParaRPr>
          </a:p>
          <a:p>
            <a:pPr algn="just"/>
            <a:r>
              <a:rPr lang="tr-TR" sz="3400" b="1" dirty="0">
                <a:solidFill>
                  <a:schemeClr val="accent1"/>
                </a:solidFill>
              </a:rPr>
              <a:t>12 MART 2023 TARİHİ İTİBARİYLE GEREK UZLAŞMA GEREKSE TARHİYAT ÖNCESİ UZLAŞMA HÜKÜMLERİNDEN YARARLANILARAK UZLAŞMA SAĞLANMIŞ ANCAK ÖDEME SÜRESİ HENÜZ GEÇMEMİŞ BORCU OLAN MÜKELLEFLER DE, KANUN HÜKÜMLERİNDEN YARARLANABİLECEKLER. </a:t>
            </a:r>
          </a:p>
          <a:p>
            <a:pPr algn="just"/>
            <a:r>
              <a:rPr lang="tr-TR" sz="3400" b="1" dirty="0">
                <a:solidFill>
                  <a:schemeClr val="accent1"/>
                </a:solidFill>
              </a:rPr>
              <a:t>12 MART 2023 TARİHİ İTİBARİYLE (BU TARİH HARİÇ) İZAHA DAVET KAPSAMINDA VERİLEN BEYANNAMELER ÜZERİNE TAHAKKUK EDEN VE HENÜZ ÖDEME SÜRESİ GEÇMEMİŞ OLAN ALACAKLAR İÇİN KANUN HÜKÜMLERİNDEN YARARLANILABİLECEK. </a:t>
            </a:r>
          </a:p>
          <a:p>
            <a:pPr algn="just"/>
            <a:r>
              <a:rPr lang="tr-TR" sz="3400" b="1" dirty="0">
                <a:solidFill>
                  <a:schemeClr val="accent1"/>
                </a:solidFill>
              </a:rPr>
              <a:t>BORÇ DURUMUNU GÖSTERİR BELGEDE, KANUNUN 2. MADDESİ KAPSAMINDA YAPILANDIRILAN BORÇLARIN YER ALMAMASI İÇİN BU BORÇLARIN EN AZ %10’UNUN ÖDENMİŞ OLMASI ŞART. </a:t>
            </a:r>
          </a:p>
          <a:p>
            <a:pPr algn="just"/>
            <a:endParaRPr lang="tr-TR" sz="3400" b="1" dirty="0">
              <a:solidFill>
                <a:schemeClr val="accent1"/>
              </a:solidFill>
            </a:endParaRPr>
          </a:p>
          <a:p>
            <a:pPr algn="just"/>
            <a:endParaRPr lang="tr-TR" sz="3400" b="1" dirty="0">
              <a:solidFill>
                <a:schemeClr val="accent1"/>
              </a:solidFill>
            </a:endParaRPr>
          </a:p>
          <a:p>
            <a:pPr algn="just"/>
            <a:endParaRPr lang="tr-TR" sz="3400" b="1" dirty="0">
              <a:solidFill>
                <a:schemeClr val="accent1"/>
              </a:solidFill>
            </a:endParaRP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968552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YAPILANDIRMADA BAŞVURU SÜRESİ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70000" lnSpcReduction="20000"/>
          </a:bodyPr>
          <a:lstStyle/>
          <a:p>
            <a:pPr marL="0" indent="0">
              <a:buNone/>
            </a:pPr>
            <a:endParaRPr lang="tr-TR" sz="3400" b="1" dirty="0">
              <a:solidFill>
                <a:schemeClr val="accent1"/>
              </a:solidFill>
            </a:endParaRPr>
          </a:p>
          <a:p>
            <a:pPr algn="just"/>
            <a:r>
              <a:rPr lang="tr-TR" sz="3600" b="1" dirty="0">
                <a:solidFill>
                  <a:schemeClr val="accent1"/>
                </a:solidFill>
              </a:rPr>
              <a:t>12 MART 2023 TARİHİ İTİBARIYLA (BU TARİH HARİÇ) PİŞMANLIK HÜKÜMLERİNE GÖRE TAHAKKUK EDEN VE HENÜZ 15 GÜNLÜK ÖDEME SÜRESİ GEÇMEMİŞ OLAN ALACAKLAR İÇİN KANUN HÜKÜMLERİNDEN YARARLANILABİLECEK. BU TAKDİRDE, PİŞMANLIK ZAMMI YERİNE KANUNUN YAYIMI TARİHİNE KADAR Yİ-ÜFE AYLIK DEĞİŞİM ORANLARI KULLANILARAK Yİ-ÜFE TUTARI HESAPLANACAK.  </a:t>
            </a:r>
          </a:p>
          <a:p>
            <a:pPr marL="0" indent="0" algn="just">
              <a:buNone/>
            </a:pPr>
            <a:endParaRPr lang="tr-TR" sz="3600" b="1" dirty="0">
              <a:solidFill>
                <a:schemeClr val="accent1"/>
              </a:solidFill>
            </a:endParaRPr>
          </a:p>
          <a:p>
            <a:pPr algn="just"/>
            <a:r>
              <a:rPr lang="tr-TR" sz="3500" b="1" dirty="0">
                <a:solidFill>
                  <a:schemeClr val="accent1"/>
                </a:solidFill>
              </a:rPr>
              <a:t>VERGİ ASLINA BAĞLI OLMAYAN VERGİ CEZALARININ %50’SİNİN KANUNDA BELİRTİLEN SÜRE VE ŞEKİLDE TAMAMEN ÖDENMESİ ŞARTIYLA CEZALARIN KALAN %50’SİNİN TAHSİLİNDEN VAZGEÇİLECEK. </a:t>
            </a:r>
          </a:p>
          <a:p>
            <a:pPr algn="just"/>
            <a:endParaRPr lang="tr-TR" sz="3500" b="1" dirty="0">
              <a:solidFill>
                <a:schemeClr val="accent1"/>
              </a:solidFill>
            </a:endParaRPr>
          </a:p>
          <a:p>
            <a:pPr algn="just"/>
            <a:endParaRPr lang="tr-TR" sz="3400" b="1" dirty="0">
              <a:solidFill>
                <a:schemeClr val="accent1"/>
              </a:solidFill>
            </a:endParaRPr>
          </a:p>
          <a:p>
            <a:pPr algn="just"/>
            <a:endParaRPr lang="tr-TR" sz="3400" b="1" dirty="0">
              <a:solidFill>
                <a:schemeClr val="accent1"/>
              </a:solidFill>
            </a:endParaRP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1336346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 ÖRNEĞİ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92500" lnSpcReduction="10000"/>
          </a:bodyPr>
          <a:lstStyle/>
          <a:p>
            <a:pPr marL="0" indent="0">
              <a:buNone/>
            </a:pPr>
            <a:r>
              <a:rPr lang="tr-TR" sz="3400" b="1" dirty="0">
                <a:solidFill>
                  <a:schemeClr val="accent1"/>
                </a:solidFill>
              </a:rPr>
              <a:t>ÖRNEK: </a:t>
            </a:r>
          </a:p>
          <a:p>
            <a:pPr marL="21590" marR="41275" indent="450850" algn="l">
              <a:lnSpc>
                <a:spcPct val="111000"/>
              </a:lnSpc>
              <a:spcAft>
                <a:spcPts val="145"/>
              </a:spcAft>
              <a:tabLst>
                <a:tab pos="3987165" algn="ctr"/>
                <a:tab pos="5824220" algn="r"/>
              </a:tabLst>
            </a:pPr>
            <a:r>
              <a:rPr lang="tr-TR" sz="3400" b="1" dirty="0">
                <a:solidFill>
                  <a:schemeClr val="accent1"/>
                </a:solidFill>
              </a:rPr>
              <a:t>Gelir Vergisi 	                : 	63.000,00 TL</a:t>
            </a:r>
          </a:p>
          <a:p>
            <a:pPr marL="21590" marR="41275" indent="450850" algn="l">
              <a:lnSpc>
                <a:spcPct val="111000"/>
              </a:lnSpc>
              <a:spcAft>
                <a:spcPts val="165"/>
              </a:spcAft>
              <a:tabLst>
                <a:tab pos="3987165" algn="ctr"/>
                <a:tab pos="5824220" algn="r"/>
              </a:tabLst>
            </a:pPr>
            <a:r>
              <a:rPr lang="tr-TR" sz="3400" b="1" dirty="0">
                <a:solidFill>
                  <a:schemeClr val="accent1"/>
                </a:solidFill>
              </a:rPr>
              <a:t>Vergi Ziyaı Cezası 	          : 	63.000,00 TL</a:t>
            </a:r>
          </a:p>
          <a:p>
            <a:pPr marL="21590" marR="41275" indent="450850" algn="l">
              <a:lnSpc>
                <a:spcPct val="111000"/>
              </a:lnSpc>
              <a:spcAft>
                <a:spcPts val="25"/>
              </a:spcAft>
              <a:tabLst>
                <a:tab pos="3987165" algn="ctr"/>
                <a:tab pos="5824220" algn="r"/>
              </a:tabLst>
            </a:pPr>
            <a:r>
              <a:rPr lang="tr-TR" sz="3400" b="1" dirty="0">
                <a:solidFill>
                  <a:schemeClr val="accent1"/>
                </a:solidFill>
              </a:rPr>
              <a:t>Özel Usulsüzlük Cezası.  : 	2.500,00 TL</a:t>
            </a:r>
          </a:p>
          <a:p>
            <a:pPr marL="21590" marR="41275" indent="450850" algn="l">
              <a:lnSpc>
                <a:spcPct val="111000"/>
              </a:lnSpc>
              <a:spcAft>
                <a:spcPts val="210"/>
              </a:spcAft>
              <a:tabLst>
                <a:tab pos="3987165" algn="ctr"/>
                <a:tab pos="5824220" algn="r"/>
              </a:tabLst>
            </a:pPr>
            <a:r>
              <a:rPr lang="tr-TR" sz="3400" b="1" dirty="0">
                <a:solidFill>
                  <a:schemeClr val="accent1"/>
                </a:solidFill>
              </a:rPr>
              <a:t>Gecikme Faizi 	                : 	8.064,00 TL</a:t>
            </a:r>
          </a:p>
          <a:p>
            <a:pPr marL="21590" marR="41275" indent="450850" algn="l">
              <a:lnSpc>
                <a:spcPct val="111000"/>
              </a:lnSpc>
              <a:spcAft>
                <a:spcPts val="210"/>
              </a:spcAft>
              <a:tabLst>
                <a:tab pos="3987165" algn="ctr"/>
                <a:tab pos="5824220" algn="r"/>
              </a:tabLst>
            </a:pPr>
            <a:r>
              <a:rPr lang="tr-TR" sz="3400" b="1" dirty="0">
                <a:solidFill>
                  <a:schemeClr val="accent1"/>
                </a:solidFill>
              </a:rPr>
              <a:t>Vergi </a:t>
            </a:r>
            <a:r>
              <a:rPr lang="tr-TR" sz="3400" b="1" dirty="0" err="1">
                <a:solidFill>
                  <a:schemeClr val="accent1"/>
                </a:solidFill>
              </a:rPr>
              <a:t>Asl</a:t>
            </a:r>
            <a:r>
              <a:rPr lang="tr-TR" sz="3400" b="1" dirty="0">
                <a:solidFill>
                  <a:schemeClr val="accent1"/>
                </a:solidFill>
              </a:rPr>
              <a:t>. </a:t>
            </a:r>
            <a:r>
              <a:rPr lang="tr-TR" sz="3400" b="1" dirty="0" err="1">
                <a:solidFill>
                  <a:schemeClr val="accent1"/>
                </a:solidFill>
              </a:rPr>
              <a:t>Uyg.GZ</a:t>
            </a:r>
            <a:r>
              <a:rPr lang="tr-TR" sz="3400" b="1" dirty="0">
                <a:solidFill>
                  <a:schemeClr val="accent1"/>
                </a:solidFill>
              </a:rPr>
              <a:t>.           : 	15.593,38 TL</a:t>
            </a:r>
          </a:p>
          <a:p>
            <a:pPr marL="21590" marR="41275" indent="450850" algn="l">
              <a:lnSpc>
                <a:spcPct val="111000"/>
              </a:lnSpc>
              <a:spcAft>
                <a:spcPts val="25"/>
              </a:spcAft>
              <a:tabLst>
                <a:tab pos="3987165" algn="ctr"/>
                <a:tab pos="5824220" algn="r"/>
              </a:tabLst>
            </a:pPr>
            <a:r>
              <a:rPr lang="tr-TR" sz="3400" b="1" dirty="0">
                <a:solidFill>
                  <a:schemeClr val="accent1"/>
                </a:solidFill>
              </a:rPr>
              <a:t>Vergi Ziyaı </a:t>
            </a:r>
            <a:r>
              <a:rPr lang="tr-TR" sz="3400" b="1" dirty="0" err="1">
                <a:solidFill>
                  <a:schemeClr val="accent1"/>
                </a:solidFill>
              </a:rPr>
              <a:t>Cez.Uyg</a:t>
            </a:r>
            <a:r>
              <a:rPr lang="tr-TR" sz="3400" b="1" dirty="0">
                <a:solidFill>
                  <a:schemeClr val="accent1"/>
                </a:solidFill>
              </a:rPr>
              <a:t>. GZ : 	15.593,38 TL</a:t>
            </a:r>
          </a:p>
          <a:p>
            <a:pPr marL="21590" marR="41275" indent="450850" algn="just"/>
            <a:r>
              <a:rPr lang="tr-TR" sz="3400" b="1" dirty="0">
                <a:solidFill>
                  <a:schemeClr val="accent1"/>
                </a:solidFill>
              </a:rPr>
              <a:t>TOPLAM 	                         :167.750,76 TL</a:t>
            </a: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3211127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 ÖRNEĞİ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fontScale="92500" lnSpcReduction="10000"/>
          </a:bodyPr>
          <a:lstStyle/>
          <a:p>
            <a:pPr marL="6350" marR="20955" indent="-6350" algn="l">
              <a:lnSpc>
                <a:spcPct val="107000"/>
              </a:lnSpc>
              <a:spcAft>
                <a:spcPts val="140"/>
              </a:spcAft>
              <a:tabLst>
                <a:tab pos="4408170" algn="ctr"/>
                <a:tab pos="4621530" algn="ctr"/>
              </a:tabLst>
            </a:pPr>
            <a:r>
              <a:rPr lang="tr-TR" sz="3400" b="1" dirty="0">
                <a:solidFill>
                  <a:schemeClr val="accent1"/>
                </a:solidFill>
              </a:rPr>
              <a:t>Ödenecek Tutar 	  	  </a:t>
            </a:r>
          </a:p>
          <a:p>
            <a:pPr marL="21590" marR="41275" indent="450850" algn="l">
              <a:lnSpc>
                <a:spcPct val="111000"/>
              </a:lnSpc>
              <a:spcAft>
                <a:spcPts val="25"/>
              </a:spcAft>
              <a:tabLst>
                <a:tab pos="4429125" algn="ctr"/>
                <a:tab pos="5824220" algn="r"/>
              </a:tabLst>
            </a:pPr>
            <a:r>
              <a:rPr lang="tr-TR" sz="3400" b="1" dirty="0">
                <a:solidFill>
                  <a:schemeClr val="accent1"/>
                </a:solidFill>
              </a:rPr>
              <a:t>Gelir Vergisi 	               : 	63.000,00 TL</a:t>
            </a:r>
          </a:p>
          <a:p>
            <a:pPr marL="19685" marR="37465" indent="450850" algn="just">
              <a:lnSpc>
                <a:spcPct val="111000"/>
              </a:lnSpc>
              <a:spcAft>
                <a:spcPts val="25"/>
              </a:spcAft>
            </a:pPr>
            <a:r>
              <a:rPr lang="tr-TR" sz="3400" b="1" dirty="0">
                <a:solidFill>
                  <a:schemeClr val="accent1"/>
                </a:solidFill>
              </a:rPr>
              <a:t>ÖUC (2.500,00 x %50=)    : 1.250,00 TL </a:t>
            </a:r>
          </a:p>
          <a:p>
            <a:pPr marL="19685" marR="37465" indent="450850" algn="just">
              <a:lnSpc>
                <a:spcPct val="111000"/>
              </a:lnSpc>
              <a:spcAft>
                <a:spcPts val="25"/>
              </a:spcAft>
            </a:pPr>
            <a:r>
              <a:rPr lang="tr-TR" sz="3400" b="1" dirty="0">
                <a:solidFill>
                  <a:schemeClr val="accent1"/>
                </a:solidFill>
              </a:rPr>
              <a:t>Yİ-ÜFE Tutarı                       : 3.780,00 TL</a:t>
            </a:r>
          </a:p>
          <a:p>
            <a:pPr marL="19685" marR="37465" indent="0" algn="just">
              <a:lnSpc>
                <a:spcPct val="111000"/>
              </a:lnSpc>
              <a:spcAft>
                <a:spcPts val="25"/>
              </a:spcAft>
              <a:buNone/>
            </a:pPr>
            <a:r>
              <a:rPr lang="tr-TR" sz="3400" b="1" dirty="0">
                <a:solidFill>
                  <a:schemeClr val="accent1"/>
                </a:solidFill>
              </a:rPr>
              <a:t>(Gecikme Faizi Yerine)</a:t>
            </a:r>
          </a:p>
          <a:p>
            <a:pPr marL="21590" marR="41275" indent="450850" algn="l">
              <a:lnSpc>
                <a:spcPct val="111000"/>
              </a:lnSpc>
              <a:spcAft>
                <a:spcPts val="25"/>
              </a:spcAft>
              <a:tabLst>
                <a:tab pos="4429125" algn="ctr"/>
                <a:tab pos="5824220" algn="r"/>
              </a:tabLst>
            </a:pPr>
            <a:r>
              <a:rPr lang="tr-TR" sz="3400" b="1" dirty="0">
                <a:solidFill>
                  <a:schemeClr val="accent1"/>
                </a:solidFill>
              </a:rPr>
              <a:t>Yİ-ÜFE Tutarı 	                : 	5.528,25 TL</a:t>
            </a:r>
          </a:p>
          <a:p>
            <a:pPr marL="21590" marR="41275" indent="0" algn="l">
              <a:lnSpc>
                <a:spcPct val="111000"/>
              </a:lnSpc>
              <a:spcAft>
                <a:spcPts val="25"/>
              </a:spcAft>
              <a:buNone/>
              <a:tabLst>
                <a:tab pos="4429125" algn="ctr"/>
                <a:tab pos="5824220" algn="r"/>
              </a:tabLst>
            </a:pPr>
            <a:r>
              <a:rPr lang="tr-TR" sz="3400" b="1" dirty="0">
                <a:solidFill>
                  <a:schemeClr val="accent1"/>
                </a:solidFill>
              </a:rPr>
              <a:t>(Vergi Aslına Uygulanan GZ Yerine)</a:t>
            </a:r>
          </a:p>
          <a:p>
            <a:pPr marL="21590" marR="41275" indent="450850" algn="just"/>
            <a:r>
              <a:rPr lang="tr-TR" sz="3400" b="1" dirty="0">
                <a:solidFill>
                  <a:schemeClr val="accent1"/>
                </a:solidFill>
              </a:rPr>
              <a:t>TOPLAM 	                           : 	73.558,25 TL</a:t>
            </a: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1924836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52400"/>
          </a:xfrm>
          <a:solidFill>
            <a:schemeClr val="accent1"/>
          </a:solidFill>
        </p:spPr>
        <p:txBody>
          <a:bodyPr>
            <a:normAutofit/>
          </a:bodyPr>
          <a:lstStyle/>
          <a:p>
            <a:pPr algn="ctr"/>
            <a:r>
              <a:rPr lang="tr-TR" b="1" dirty="0">
                <a:solidFill>
                  <a:schemeClr val="bg1"/>
                </a:solidFill>
              </a:rPr>
              <a:t>YAPILANDIRMA ÖRNEĞİ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547523" y="1713187"/>
            <a:ext cx="10537371" cy="4814237"/>
          </a:xfrm>
        </p:spPr>
        <p:txBody>
          <a:bodyPr>
            <a:normAutofit lnSpcReduction="10000"/>
          </a:bodyPr>
          <a:lstStyle/>
          <a:p>
            <a:pPr marL="6350" marR="20955" indent="-6350" algn="l">
              <a:lnSpc>
                <a:spcPct val="107000"/>
              </a:lnSpc>
              <a:spcAft>
                <a:spcPts val="25"/>
              </a:spcAft>
              <a:tabLst>
                <a:tab pos="4406265" algn="ctr"/>
                <a:tab pos="5763260" algn="ctr"/>
              </a:tabLst>
            </a:pPr>
            <a:r>
              <a:rPr lang="tr-TR" sz="3400" b="1" dirty="0">
                <a:solidFill>
                  <a:schemeClr val="accent1"/>
                </a:solidFill>
              </a:rPr>
              <a:t>TAHSİLİNDEN VAZGEÇİLEN ALACAKLAR 	 	 </a:t>
            </a:r>
          </a:p>
          <a:p>
            <a:pPr marL="21590" marR="41275" indent="450850" algn="l">
              <a:lnSpc>
                <a:spcPct val="111000"/>
              </a:lnSpc>
              <a:spcAft>
                <a:spcPts val="25"/>
              </a:spcAft>
              <a:tabLst>
                <a:tab pos="4406265" algn="ctr"/>
                <a:tab pos="5824220" algn="r"/>
              </a:tabLst>
            </a:pPr>
            <a:r>
              <a:rPr lang="tr-TR" sz="3400" b="1" dirty="0">
                <a:solidFill>
                  <a:schemeClr val="accent1"/>
                </a:solidFill>
              </a:rPr>
              <a:t>Vergi Ziyaı Cezası 	             : 	63.000,00 TL</a:t>
            </a:r>
          </a:p>
          <a:p>
            <a:pPr marL="21590" marR="41275" indent="450850" algn="l">
              <a:lnSpc>
                <a:spcPct val="111000"/>
              </a:lnSpc>
              <a:spcAft>
                <a:spcPts val="25"/>
              </a:spcAft>
              <a:tabLst>
                <a:tab pos="4406265" algn="ctr"/>
                <a:tab pos="5824220" algn="r"/>
              </a:tabLst>
            </a:pPr>
            <a:r>
              <a:rPr lang="tr-TR" sz="3400" b="1" dirty="0">
                <a:solidFill>
                  <a:schemeClr val="accent1"/>
                </a:solidFill>
              </a:rPr>
              <a:t>ÖUC (2.500,00 x %50)=       : 	1.250,00 TL</a:t>
            </a:r>
          </a:p>
          <a:p>
            <a:pPr marL="21590" marR="41275" indent="450850" algn="l">
              <a:lnSpc>
                <a:spcPct val="111000"/>
              </a:lnSpc>
              <a:spcAft>
                <a:spcPts val="225"/>
              </a:spcAft>
              <a:tabLst>
                <a:tab pos="4406265" algn="ctr"/>
                <a:tab pos="5824220" algn="r"/>
              </a:tabLst>
            </a:pPr>
            <a:r>
              <a:rPr lang="tr-TR" sz="3400" b="1" dirty="0">
                <a:solidFill>
                  <a:schemeClr val="accent1"/>
                </a:solidFill>
              </a:rPr>
              <a:t>Gecikme Faizi 	                   : 	8.064,00 TL</a:t>
            </a:r>
          </a:p>
          <a:p>
            <a:pPr marL="21590" marR="41275" indent="450850" algn="l">
              <a:lnSpc>
                <a:spcPct val="111000"/>
              </a:lnSpc>
              <a:spcAft>
                <a:spcPts val="25"/>
              </a:spcAft>
              <a:tabLst>
                <a:tab pos="4406265" algn="ctr"/>
                <a:tab pos="5824220" algn="r"/>
              </a:tabLst>
            </a:pPr>
            <a:r>
              <a:rPr lang="tr-TR" sz="3400" b="1" dirty="0">
                <a:solidFill>
                  <a:schemeClr val="accent1"/>
                </a:solidFill>
              </a:rPr>
              <a:t>Vergi Aslına </a:t>
            </a:r>
            <a:r>
              <a:rPr lang="tr-TR" sz="3400" b="1" dirty="0" err="1">
                <a:solidFill>
                  <a:schemeClr val="accent1"/>
                </a:solidFill>
              </a:rPr>
              <a:t>Uyg</a:t>
            </a:r>
            <a:r>
              <a:rPr lang="tr-TR" sz="3400" b="1" dirty="0">
                <a:solidFill>
                  <a:schemeClr val="accent1"/>
                </a:solidFill>
              </a:rPr>
              <a:t>. GZ.         : 	15.593,38 TL</a:t>
            </a:r>
          </a:p>
          <a:p>
            <a:pPr marL="21590" marR="41275" indent="450850" algn="l">
              <a:lnSpc>
                <a:spcPct val="111000"/>
              </a:lnSpc>
              <a:spcAft>
                <a:spcPts val="25"/>
              </a:spcAft>
              <a:tabLst>
                <a:tab pos="4406265" algn="ctr"/>
                <a:tab pos="5824220" algn="r"/>
              </a:tabLst>
            </a:pPr>
            <a:r>
              <a:rPr lang="tr-TR" sz="3400" b="1" dirty="0">
                <a:solidFill>
                  <a:schemeClr val="accent1"/>
                </a:solidFill>
              </a:rPr>
              <a:t>VZC’NA </a:t>
            </a:r>
            <a:r>
              <a:rPr lang="tr-TR" sz="3400" b="1" dirty="0" err="1">
                <a:solidFill>
                  <a:schemeClr val="accent1"/>
                </a:solidFill>
              </a:rPr>
              <a:t>Uyg</a:t>
            </a:r>
            <a:r>
              <a:rPr lang="tr-TR" sz="3400" b="1" dirty="0">
                <a:solidFill>
                  <a:schemeClr val="accent1"/>
                </a:solidFill>
              </a:rPr>
              <a:t>. GZ.                : 	15.593,38 TL</a:t>
            </a:r>
          </a:p>
          <a:p>
            <a:pPr marL="21590" marR="41275" indent="450850" algn="just"/>
            <a:r>
              <a:rPr lang="tr-TR" sz="3400" b="1" dirty="0">
                <a:solidFill>
                  <a:schemeClr val="accent1"/>
                </a:solidFill>
              </a:rPr>
              <a:t>TOPLAM 	                              : 	103.500,76 TL</a:t>
            </a:r>
          </a:p>
          <a:p>
            <a:pPr marL="0" indent="0" algn="just">
              <a:buNone/>
            </a:pPr>
            <a:endParaRPr lang="tr-TR" sz="3400" b="1" dirty="0">
              <a:solidFill>
                <a:schemeClr val="accent1"/>
              </a:solidFill>
            </a:endParaRPr>
          </a:p>
          <a:p>
            <a:pPr marL="0" indent="0">
              <a:buNone/>
            </a:pPr>
            <a:endParaRPr lang="tr-TR" sz="3400" b="1" dirty="0">
              <a:solidFill>
                <a:schemeClr val="accent1"/>
              </a:solidFill>
            </a:endParaRPr>
          </a:p>
        </p:txBody>
      </p:sp>
    </p:spTree>
    <p:extLst>
      <p:ext uri="{BB962C8B-B14F-4D97-AF65-F5344CB8AC3E}">
        <p14:creationId xmlns:p14="http://schemas.microsoft.com/office/powerpoint/2010/main" val="33238399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55000" lnSpcReduction="20000"/>
          </a:bodyPr>
          <a:lstStyle/>
          <a:p>
            <a:pPr marL="0" indent="0">
              <a:buNone/>
            </a:pPr>
            <a:endParaRPr lang="tr-TR" sz="3400" b="1" dirty="0">
              <a:solidFill>
                <a:schemeClr val="accent1"/>
              </a:solidFill>
            </a:endParaRPr>
          </a:p>
          <a:p>
            <a:pPr algn="just"/>
            <a:r>
              <a:rPr lang="tr-TR" sz="6700" b="1" dirty="0">
                <a:solidFill>
                  <a:schemeClr val="accent1"/>
                </a:solidFill>
              </a:rPr>
              <a:t>YAPILANDIRMA KAPSAMINA GİRECEK DAVA SAYISI, </a:t>
            </a:r>
          </a:p>
          <a:p>
            <a:pPr marL="0" indent="0" algn="just">
              <a:buNone/>
            </a:pPr>
            <a:r>
              <a:rPr lang="tr-TR" sz="7700" b="1" dirty="0">
                <a:solidFill>
                  <a:schemeClr val="accent1"/>
                </a:solidFill>
              </a:rPr>
              <a:t>                  215 BİN 500</a:t>
            </a:r>
          </a:p>
          <a:p>
            <a:pPr marL="0" indent="0" algn="just">
              <a:buNone/>
            </a:pPr>
            <a:endParaRPr lang="tr-TR" sz="6700" b="1" dirty="0">
              <a:solidFill>
                <a:schemeClr val="accent1"/>
              </a:solidFill>
            </a:endParaRPr>
          </a:p>
          <a:p>
            <a:pPr algn="just"/>
            <a:r>
              <a:rPr lang="tr-TR" sz="6700" b="1" dirty="0">
                <a:solidFill>
                  <a:schemeClr val="accent1"/>
                </a:solidFill>
              </a:rPr>
              <a:t>DEVAM EDEN DAVALARDA İHTİLAFA KONU VERGİ VE CEZA TUTARI, </a:t>
            </a:r>
          </a:p>
          <a:p>
            <a:pPr marL="0" indent="0" algn="just">
              <a:buNone/>
            </a:pPr>
            <a:r>
              <a:rPr lang="tr-TR" sz="6700" b="1" dirty="0">
                <a:solidFill>
                  <a:schemeClr val="accent1"/>
                </a:solidFill>
              </a:rPr>
              <a:t>    </a:t>
            </a:r>
          </a:p>
          <a:p>
            <a:pPr marL="0" indent="0" algn="just">
              <a:buNone/>
            </a:pPr>
            <a:r>
              <a:rPr lang="tr-TR" sz="6700" b="1" dirty="0">
                <a:solidFill>
                  <a:schemeClr val="accent1"/>
                </a:solidFill>
              </a:rPr>
              <a:t>                   181,2 MİLYAR TL.</a:t>
            </a:r>
          </a:p>
          <a:p>
            <a:endParaRPr lang="tr-TR" sz="6200" b="1" dirty="0">
              <a:solidFill>
                <a:schemeClr val="accent1"/>
              </a:solidFill>
            </a:endParaRPr>
          </a:p>
        </p:txBody>
      </p:sp>
    </p:spTree>
    <p:extLst>
      <p:ext uri="{BB962C8B-B14F-4D97-AF65-F5344CB8AC3E}">
        <p14:creationId xmlns:p14="http://schemas.microsoft.com/office/powerpoint/2010/main" val="1528472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25000" lnSpcReduction="20000"/>
          </a:bodyPr>
          <a:lstStyle/>
          <a:p>
            <a:pPr marL="0" indent="0">
              <a:buNone/>
            </a:pPr>
            <a:endParaRPr lang="tr-TR" sz="3400" b="1" dirty="0">
              <a:solidFill>
                <a:schemeClr val="accent1"/>
              </a:solidFill>
            </a:endParaRPr>
          </a:p>
          <a:p>
            <a:pPr algn="just"/>
            <a:r>
              <a:rPr lang="tr-TR" sz="9600" b="1" dirty="0">
                <a:solidFill>
                  <a:schemeClr val="accent1"/>
                </a:solidFill>
              </a:rPr>
              <a:t>İHTİLAFLI VERGİ ALACAKLARI DAVA AŞAMASINA GÖRE YAPILANDIRILIYOR:</a:t>
            </a:r>
          </a:p>
          <a:p>
            <a:r>
              <a:rPr lang="tr-TR" sz="9600" b="1" dirty="0">
                <a:solidFill>
                  <a:schemeClr val="accent1"/>
                </a:solidFill>
              </a:rPr>
              <a:t>İHTİLAF VERGİ MAHKEMESİNDE (HENÜZ KARARA BAĞLANMAMIŞ) İSE;</a:t>
            </a:r>
          </a:p>
          <a:p>
            <a:pPr marL="754380" lvl="1" indent="-342900">
              <a:spcAft>
                <a:spcPts val="200"/>
              </a:spcAft>
              <a:buClr>
                <a:schemeClr val="tx1"/>
              </a:buClr>
              <a:buSzPct val="115000"/>
              <a:buFont typeface="Arial" pitchFamily="34" charset="0"/>
              <a:buChar char="•"/>
              <a:defRPr/>
            </a:pPr>
            <a:r>
              <a:rPr lang="tr-TR" sz="11200" b="1" dirty="0">
                <a:solidFill>
                  <a:schemeClr val="accent1"/>
                </a:solidFill>
              </a:rPr>
              <a:t>Vergi aslının %50’sinin,</a:t>
            </a:r>
          </a:p>
          <a:p>
            <a:pPr marL="754380" lvl="1" indent="-342900">
              <a:spcAft>
                <a:spcPts val="200"/>
              </a:spcAft>
              <a:buClr>
                <a:schemeClr val="tx1"/>
              </a:buClr>
              <a:buSzPct val="115000"/>
              <a:buFont typeface="Arial" pitchFamily="34" charset="0"/>
              <a:buChar char="•"/>
              <a:defRPr/>
            </a:pPr>
            <a:r>
              <a:rPr lang="tr-TR" sz="11200" b="1" dirty="0">
                <a:solidFill>
                  <a:schemeClr val="accent1"/>
                </a:solidFill>
              </a:rPr>
              <a:t>Gecikme faizi ve gecikme zammı yerine Yİ-ÜFE tutarının,</a:t>
            </a:r>
          </a:p>
          <a:p>
            <a:pPr marL="109728" indent="0">
              <a:lnSpc>
                <a:spcPct val="80000"/>
              </a:lnSpc>
              <a:buClr>
                <a:schemeClr val="tx1"/>
              </a:buClr>
              <a:buSzPct val="115000"/>
              <a:buNone/>
              <a:defRPr/>
            </a:pPr>
            <a:r>
              <a:rPr lang="tr-TR" sz="11200" b="1" dirty="0">
                <a:solidFill>
                  <a:schemeClr val="accent1"/>
                </a:solidFill>
              </a:rPr>
              <a:t>ödenmesi halinde,</a:t>
            </a:r>
          </a:p>
          <a:p>
            <a:pPr marL="719138" lvl="1" indent="-246888">
              <a:spcAft>
                <a:spcPts val="200"/>
              </a:spcAft>
              <a:buClr>
                <a:schemeClr val="tx1"/>
              </a:buClr>
              <a:buSzPct val="115000"/>
              <a:buFont typeface="Arial" pitchFamily="34" charset="0"/>
              <a:buChar char="•"/>
              <a:defRPr/>
            </a:pPr>
            <a:r>
              <a:rPr lang="tr-TR" sz="11200" b="1" dirty="0">
                <a:solidFill>
                  <a:schemeClr val="accent1"/>
                </a:solidFill>
              </a:rPr>
              <a:t>Kalan %50 vergi aslı, </a:t>
            </a:r>
          </a:p>
          <a:p>
            <a:pPr marL="719138" lvl="1" indent="-246888">
              <a:spcAft>
                <a:spcPts val="200"/>
              </a:spcAft>
              <a:buClr>
                <a:schemeClr val="tx1"/>
              </a:buClr>
              <a:buSzPct val="115000"/>
              <a:buFont typeface="Arial" pitchFamily="34" charset="0"/>
              <a:buChar char="•"/>
              <a:defRPr/>
            </a:pPr>
            <a:r>
              <a:rPr lang="tr-TR" sz="11200" b="1" dirty="0">
                <a:solidFill>
                  <a:schemeClr val="accent1"/>
                </a:solidFill>
              </a:rPr>
              <a:t>Vergi aslına bağlı olarak kesilen vergi cezalarının tamamı,</a:t>
            </a:r>
          </a:p>
          <a:p>
            <a:pPr marL="719138" lvl="1" indent="-246888">
              <a:spcAft>
                <a:spcPts val="200"/>
              </a:spcAft>
              <a:buClr>
                <a:schemeClr val="tx1"/>
              </a:buClr>
              <a:buSzPct val="115000"/>
              <a:buFont typeface="Arial" pitchFamily="34" charset="0"/>
              <a:buChar char="•"/>
              <a:defRPr/>
            </a:pPr>
            <a:r>
              <a:rPr lang="tr-TR" sz="11200" b="1" dirty="0">
                <a:solidFill>
                  <a:schemeClr val="accent1"/>
                </a:solidFill>
              </a:rPr>
              <a:t>Gecikme faizi ve gecikme zammı</a:t>
            </a:r>
          </a:p>
          <a:p>
            <a:pPr marL="109728" lvl="1" indent="0">
              <a:lnSpc>
                <a:spcPct val="80000"/>
              </a:lnSpc>
              <a:buClr>
                <a:schemeClr val="tx1"/>
              </a:buClr>
              <a:buSzPct val="115000"/>
              <a:buNone/>
              <a:defRPr/>
            </a:pPr>
            <a:r>
              <a:rPr lang="tr-TR" sz="11200" b="1" dirty="0">
                <a:solidFill>
                  <a:schemeClr val="accent1"/>
                </a:solidFill>
              </a:rPr>
              <a:t>silinecek. </a:t>
            </a:r>
          </a:p>
        </p:txBody>
      </p:sp>
    </p:spTree>
    <p:extLst>
      <p:ext uri="{BB962C8B-B14F-4D97-AF65-F5344CB8AC3E}">
        <p14:creationId xmlns:p14="http://schemas.microsoft.com/office/powerpoint/2010/main" val="192456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786855" y="523884"/>
            <a:ext cx="9902587" cy="809966"/>
          </a:xfrm>
          <a:solidFill>
            <a:schemeClr val="accent1"/>
          </a:solidFill>
        </p:spPr>
        <p:txBody>
          <a:bodyPr>
            <a:normAutofit/>
          </a:bodyPr>
          <a:lstStyle/>
          <a:p>
            <a:pPr algn="ctr"/>
            <a:r>
              <a:rPr lang="tr-TR" sz="3600" b="1" dirty="0">
                <a:solidFill>
                  <a:schemeClr val="bg1"/>
                </a:solidFill>
              </a:rPr>
              <a:t>NE KADAR BORÇ YAPILANDIRILACAK?</a:t>
            </a: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625600" y="1652815"/>
            <a:ext cx="10335985" cy="4951185"/>
          </a:xfrm>
        </p:spPr>
        <p:txBody>
          <a:bodyPr>
            <a:normAutofit fontScale="92500"/>
          </a:bodyPr>
          <a:lstStyle/>
          <a:p>
            <a:pPr marL="45720" indent="0" algn="just">
              <a:buNone/>
            </a:pPr>
            <a:r>
              <a:rPr lang="tr-TR" sz="3600" b="1" dirty="0">
                <a:solidFill>
                  <a:schemeClr val="accent1"/>
                </a:solidFill>
              </a:rPr>
              <a:t>-SGK’NIN 361 MİLYAR TL ALACAĞI YAPILANDIRILACAK. </a:t>
            </a:r>
            <a:r>
              <a:rPr lang="tr-TR" sz="3000" b="1" dirty="0">
                <a:solidFill>
                  <a:schemeClr val="accent1"/>
                </a:solidFill>
              </a:rPr>
              <a:t>(BUNUN 196 MİLYAR TL’Sİ ANA BORÇ, 165 MİLYAR TL’Sİ GECİKME ZAMMI, CEZASI VE FAİZİ) </a:t>
            </a:r>
          </a:p>
          <a:p>
            <a:pPr marL="45720" indent="0" algn="just">
              <a:buNone/>
            </a:pPr>
            <a:r>
              <a:rPr lang="tr-TR" sz="3600" b="1" dirty="0">
                <a:solidFill>
                  <a:schemeClr val="accent1"/>
                </a:solidFill>
              </a:rPr>
              <a:t>- </a:t>
            </a:r>
            <a:r>
              <a:rPr lang="tr-TR" sz="3900" b="1" dirty="0">
                <a:solidFill>
                  <a:schemeClr val="accent1"/>
                </a:solidFill>
              </a:rPr>
              <a:t>3 MİLYON 227 BİN İŞYERİ VE 14 MİLYON 614 BİN SİGORTALININ </a:t>
            </a:r>
            <a:r>
              <a:rPr lang="tr-TR" sz="3000" b="1" dirty="0">
                <a:solidFill>
                  <a:schemeClr val="accent1"/>
                </a:solidFill>
              </a:rPr>
              <a:t>KURUMA OLAN BORÇLARI YAPILANDIRILACAK. </a:t>
            </a:r>
          </a:p>
          <a:p>
            <a:pPr marL="45720" indent="0" algn="just">
              <a:buNone/>
            </a:pPr>
            <a:r>
              <a:rPr lang="tr-TR" sz="3600" b="1" dirty="0">
                <a:solidFill>
                  <a:schemeClr val="accent1"/>
                </a:solidFill>
              </a:rPr>
              <a:t>- </a:t>
            </a:r>
            <a:r>
              <a:rPr lang="tr-TR" sz="3000" b="1" dirty="0">
                <a:solidFill>
                  <a:schemeClr val="accent1"/>
                </a:solidFill>
              </a:rPr>
              <a:t>SGK’YA OLAN ALACAK ASLI 500 TL’Yİ AŞMAYAN 1,7 MİLYAR TL, ASLI ÖDENMİŞ OLAN FER’İ ALACAKLARDAN 10 BİN TL’Yİ AŞMAYAN 9,1 MİLYON TL SİLİNECEK. </a:t>
            </a:r>
          </a:p>
          <a:p>
            <a:pPr marL="502920" indent="-457200">
              <a:buFont typeface="+mj-lt"/>
              <a:buAutoNum type="arabicPeriod"/>
            </a:pPr>
            <a:endParaRPr lang="tr-TR" sz="2400" dirty="0"/>
          </a:p>
        </p:txBody>
      </p:sp>
    </p:spTree>
    <p:extLst>
      <p:ext uri="{BB962C8B-B14F-4D97-AF65-F5344CB8AC3E}">
        <p14:creationId xmlns:p14="http://schemas.microsoft.com/office/powerpoint/2010/main" val="4279837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25000" lnSpcReduction="20000"/>
          </a:bodyPr>
          <a:lstStyle/>
          <a:p>
            <a:pPr marL="0" indent="0">
              <a:buNone/>
            </a:pPr>
            <a:endParaRPr lang="tr-TR" sz="3400" b="1" dirty="0">
              <a:solidFill>
                <a:schemeClr val="accent1"/>
              </a:solidFill>
            </a:endParaRPr>
          </a:p>
          <a:p>
            <a:pPr algn="just"/>
            <a:r>
              <a:rPr lang="tr-TR" sz="9500" b="1" dirty="0">
                <a:solidFill>
                  <a:schemeClr val="accent1"/>
                </a:solidFill>
              </a:rPr>
              <a:t>İHTİLAF, ÜST YARGI MERCİİNDE İSE VERİLEN EN SON KARARA BAKILACAK:</a:t>
            </a:r>
          </a:p>
          <a:p>
            <a:pPr algn="just"/>
            <a:endParaRPr lang="tr-TR" sz="9500" b="1" dirty="0">
              <a:solidFill>
                <a:schemeClr val="accent1"/>
              </a:solidFill>
            </a:endParaRPr>
          </a:p>
          <a:p>
            <a:pPr algn="just"/>
            <a:r>
              <a:rPr lang="tr-TR" sz="9500" b="1" dirty="0">
                <a:solidFill>
                  <a:schemeClr val="accent1"/>
                </a:solidFill>
              </a:rPr>
              <a:t>VERGİ MAHKEMESİ/BÖLGE İDARE MAHKEMESİ</a:t>
            </a:r>
          </a:p>
          <a:p>
            <a:pPr marL="0" indent="0" algn="just">
              <a:buNone/>
            </a:pPr>
            <a:endParaRPr lang="tr-TR" sz="9500" b="1" dirty="0">
              <a:solidFill>
                <a:schemeClr val="accent1"/>
              </a:solidFill>
            </a:endParaRPr>
          </a:p>
          <a:p>
            <a:pPr algn="just">
              <a:buFont typeface="Wingdings" pitchFamily="2" charset="2"/>
              <a:buChar char="Ø"/>
            </a:pPr>
            <a:r>
              <a:rPr lang="tr-TR" sz="9500" b="1" dirty="0">
                <a:solidFill>
                  <a:schemeClr val="accent1"/>
                </a:solidFill>
              </a:rPr>
              <a:t>Vergiyi TERKİN etmişse;</a:t>
            </a:r>
          </a:p>
          <a:p>
            <a:pPr marL="0" indent="0" algn="just">
              <a:buNone/>
            </a:pPr>
            <a:r>
              <a:rPr lang="tr-TR" sz="9500" b="1" dirty="0">
                <a:solidFill>
                  <a:schemeClr val="accent1"/>
                </a:solidFill>
              </a:rPr>
              <a:t> </a:t>
            </a:r>
          </a:p>
          <a:p>
            <a:pPr marL="658368" lvl="1" indent="-246888" algn="just">
              <a:buClr>
                <a:schemeClr val="tx1"/>
              </a:buClr>
              <a:buSzPct val="115000"/>
              <a:buFontTx/>
              <a:buChar char="•"/>
              <a:defRPr/>
            </a:pPr>
            <a:r>
              <a:rPr lang="tr-TR" sz="9500" b="1" dirty="0">
                <a:solidFill>
                  <a:schemeClr val="accent1"/>
                </a:solidFill>
              </a:rPr>
              <a:t>Vergi asıllarının %10’u</a:t>
            </a:r>
          </a:p>
          <a:p>
            <a:pPr marL="658368" lvl="1" indent="-246888" algn="just">
              <a:buClr>
                <a:schemeClr val="tx1"/>
              </a:buClr>
              <a:buSzPct val="115000"/>
              <a:buFontTx/>
              <a:buChar char="•"/>
              <a:defRPr/>
            </a:pPr>
            <a:r>
              <a:rPr lang="tr-TR" sz="9500" b="1" dirty="0">
                <a:solidFill>
                  <a:schemeClr val="accent1"/>
                </a:solidFill>
              </a:rPr>
              <a:t>Gecikme faizi ve gecikme zammı yerine Yİ-ÜFE tutarı</a:t>
            </a:r>
          </a:p>
          <a:p>
            <a:pPr lvl="1" algn="just">
              <a:lnSpc>
                <a:spcPct val="80000"/>
              </a:lnSpc>
              <a:buClr>
                <a:schemeClr val="tx1"/>
              </a:buClr>
              <a:buSzPct val="115000"/>
              <a:defRPr/>
            </a:pPr>
            <a:endParaRPr lang="tr-TR" sz="9500" b="1" dirty="0">
              <a:solidFill>
                <a:schemeClr val="accent1"/>
              </a:solidFill>
            </a:endParaRPr>
          </a:p>
          <a:p>
            <a:pPr marL="109728" indent="0" algn="just">
              <a:lnSpc>
                <a:spcPct val="80000"/>
              </a:lnSpc>
              <a:buClr>
                <a:schemeClr val="tx1"/>
              </a:buClr>
              <a:buSzPct val="115000"/>
              <a:buNone/>
              <a:defRPr/>
            </a:pPr>
            <a:r>
              <a:rPr lang="tr-TR" sz="9500" b="1" dirty="0">
                <a:solidFill>
                  <a:schemeClr val="accent1"/>
                </a:solidFill>
              </a:rPr>
              <a:t>ödenecek.</a:t>
            </a:r>
          </a:p>
          <a:p>
            <a:pPr marL="109728" indent="0" algn="just">
              <a:lnSpc>
                <a:spcPct val="80000"/>
              </a:lnSpc>
              <a:buClr>
                <a:schemeClr val="tx1"/>
              </a:buClr>
              <a:buSzPct val="115000"/>
              <a:buNone/>
              <a:defRPr/>
            </a:pPr>
            <a:endParaRPr lang="tr-TR" sz="9500" b="1" dirty="0">
              <a:solidFill>
                <a:schemeClr val="accent1"/>
              </a:solidFill>
            </a:endParaRPr>
          </a:p>
          <a:p>
            <a:pPr marL="0" indent="0" algn="just">
              <a:buNone/>
            </a:pPr>
            <a:endParaRPr lang="tr-TR" sz="9600" b="1" dirty="0">
              <a:solidFill>
                <a:schemeClr val="accent1"/>
              </a:solidFill>
            </a:endParaRPr>
          </a:p>
        </p:txBody>
      </p:sp>
    </p:spTree>
    <p:extLst>
      <p:ext uri="{BB962C8B-B14F-4D97-AF65-F5344CB8AC3E}">
        <p14:creationId xmlns:p14="http://schemas.microsoft.com/office/powerpoint/2010/main" val="2627885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25000" lnSpcReduction="20000"/>
          </a:bodyPr>
          <a:lstStyle/>
          <a:p>
            <a:pPr marL="0" indent="0">
              <a:buNone/>
            </a:pPr>
            <a:endParaRPr lang="tr-TR" sz="3400" b="1" dirty="0">
              <a:solidFill>
                <a:schemeClr val="accent1"/>
              </a:solidFill>
            </a:endParaRPr>
          </a:p>
          <a:p>
            <a:pPr marL="395478" indent="-285750" algn="just">
              <a:lnSpc>
                <a:spcPct val="80000"/>
              </a:lnSpc>
              <a:buClr>
                <a:schemeClr val="tx1"/>
              </a:buClr>
              <a:buSzPct val="115000"/>
              <a:buFont typeface="Wingdings" pitchFamily="2" charset="2"/>
              <a:buChar char="Ø"/>
              <a:defRPr/>
            </a:pPr>
            <a:r>
              <a:rPr lang="tr-TR" sz="9500" b="1" dirty="0">
                <a:solidFill>
                  <a:schemeClr val="accent1"/>
                </a:solidFill>
              </a:rPr>
              <a:t>Vergiyi TASDİK ya da TADİLEN TASDİK etmişse;</a:t>
            </a:r>
          </a:p>
          <a:p>
            <a:pPr marL="658368" lvl="1" indent="-246888" algn="just">
              <a:buClr>
                <a:schemeClr val="tx1"/>
              </a:buClr>
              <a:buSzPct val="115000"/>
              <a:buFontTx/>
              <a:buChar char="•"/>
              <a:defRPr/>
            </a:pPr>
            <a:r>
              <a:rPr lang="tr-TR" sz="9500" b="1" dirty="0">
                <a:solidFill>
                  <a:schemeClr val="accent1"/>
                </a:solidFill>
              </a:rPr>
              <a:t>Tasdik edilen vergi asıllarının tamamı</a:t>
            </a:r>
          </a:p>
          <a:p>
            <a:pPr marL="658368" lvl="1" indent="-246888" algn="just">
              <a:buClr>
                <a:schemeClr val="tx1"/>
              </a:buClr>
              <a:buSzPct val="115000"/>
              <a:buFontTx/>
              <a:buChar char="•"/>
              <a:defRPr/>
            </a:pPr>
            <a:r>
              <a:rPr lang="tr-TR" sz="9500" b="1" dirty="0">
                <a:solidFill>
                  <a:schemeClr val="accent1"/>
                </a:solidFill>
              </a:rPr>
              <a:t>Terkin edilen kısmın %10’u</a:t>
            </a:r>
          </a:p>
          <a:p>
            <a:pPr marL="658368" lvl="1" indent="-246888" algn="just">
              <a:buClr>
                <a:schemeClr val="tx1"/>
              </a:buClr>
              <a:buSzPct val="115000"/>
              <a:buFontTx/>
              <a:buChar char="•"/>
              <a:defRPr/>
            </a:pPr>
            <a:r>
              <a:rPr lang="tr-TR" sz="9500" b="1" dirty="0">
                <a:solidFill>
                  <a:schemeClr val="accent1"/>
                </a:solidFill>
              </a:rPr>
              <a:t>Gecikme faizi ve gecikme zammı yerine Yİ-ÜFE tutarı</a:t>
            </a:r>
          </a:p>
          <a:p>
            <a:pPr lvl="1" algn="just">
              <a:lnSpc>
                <a:spcPct val="80000"/>
              </a:lnSpc>
              <a:buClr>
                <a:schemeClr val="tx1"/>
              </a:buClr>
              <a:buSzPct val="115000"/>
              <a:defRPr/>
            </a:pPr>
            <a:endParaRPr lang="tr-TR" sz="9500" b="1" dirty="0">
              <a:solidFill>
                <a:schemeClr val="accent1"/>
              </a:solidFill>
            </a:endParaRPr>
          </a:p>
          <a:p>
            <a:pPr marL="109728" indent="0" algn="just">
              <a:lnSpc>
                <a:spcPct val="80000"/>
              </a:lnSpc>
              <a:buClr>
                <a:schemeClr val="tx1"/>
              </a:buClr>
              <a:buSzPct val="115000"/>
              <a:buNone/>
              <a:defRPr/>
            </a:pPr>
            <a:r>
              <a:rPr lang="tr-TR" sz="9500" b="1" dirty="0">
                <a:solidFill>
                  <a:schemeClr val="accent1"/>
                </a:solidFill>
              </a:rPr>
              <a:t>ödenecek.</a:t>
            </a:r>
          </a:p>
          <a:p>
            <a:pPr marL="365760" indent="-256032" algn="just">
              <a:lnSpc>
                <a:spcPct val="80000"/>
              </a:lnSpc>
              <a:buClr>
                <a:schemeClr val="tx1"/>
              </a:buClr>
              <a:buSzPct val="115000"/>
              <a:defRPr/>
            </a:pPr>
            <a:endParaRPr lang="tr-TR" sz="9500" b="1" dirty="0">
              <a:solidFill>
                <a:schemeClr val="accent1"/>
              </a:solidFill>
            </a:endParaRPr>
          </a:p>
          <a:p>
            <a:pPr marL="395478" indent="-285750" algn="just">
              <a:spcAft>
                <a:spcPts val="200"/>
              </a:spcAft>
              <a:buClr>
                <a:schemeClr val="tx1"/>
              </a:buClr>
              <a:buSzPct val="115000"/>
              <a:buFont typeface="Wingdings" pitchFamily="2" charset="2"/>
              <a:buChar char="Ø"/>
              <a:defRPr/>
            </a:pPr>
            <a:r>
              <a:rPr lang="tr-TR" sz="9500" b="1" dirty="0">
                <a:solidFill>
                  <a:schemeClr val="accent1"/>
                </a:solidFill>
              </a:rPr>
              <a:t>Kalan vergi asılları, vergi aslına bağlı olarak kesilen vergi cezalarının tamamı ile gecikme faizi ve gecikme zammı gibi </a:t>
            </a:r>
            <a:r>
              <a:rPr lang="tr-TR" sz="9500" b="1" dirty="0" err="1">
                <a:solidFill>
                  <a:schemeClr val="accent1"/>
                </a:solidFill>
              </a:rPr>
              <a:t>fer’i</a:t>
            </a:r>
            <a:r>
              <a:rPr lang="tr-TR" sz="9500" b="1" dirty="0">
                <a:solidFill>
                  <a:schemeClr val="accent1"/>
                </a:solidFill>
              </a:rPr>
              <a:t> alacaklar, </a:t>
            </a:r>
          </a:p>
          <a:p>
            <a:pPr marL="365760" indent="-256032" algn="just">
              <a:lnSpc>
                <a:spcPct val="80000"/>
              </a:lnSpc>
              <a:buClr>
                <a:schemeClr val="tx1"/>
              </a:buClr>
              <a:buSzPct val="115000"/>
              <a:buFont typeface="Wingdings" pitchFamily="2" charset="2"/>
              <a:buChar char="q"/>
              <a:defRPr/>
            </a:pPr>
            <a:endParaRPr lang="tr-TR" sz="9500" b="1" dirty="0">
              <a:solidFill>
                <a:schemeClr val="accent1"/>
              </a:solidFill>
            </a:endParaRPr>
          </a:p>
          <a:p>
            <a:pPr marL="12700" indent="0" algn="just">
              <a:lnSpc>
                <a:spcPct val="80000"/>
              </a:lnSpc>
              <a:buClr>
                <a:schemeClr val="tx1"/>
              </a:buClr>
              <a:buSzPct val="115000"/>
              <a:buNone/>
              <a:defRPr/>
            </a:pPr>
            <a:r>
              <a:rPr lang="tr-TR" sz="9500" b="1" dirty="0">
                <a:solidFill>
                  <a:schemeClr val="accent1"/>
                </a:solidFill>
              </a:rPr>
              <a:t>silinecek.</a:t>
            </a:r>
          </a:p>
          <a:p>
            <a:pPr algn="just"/>
            <a:endParaRPr lang="tr-TR" sz="9500" b="1" dirty="0">
              <a:solidFill>
                <a:schemeClr val="accent1"/>
              </a:solidFill>
            </a:endParaRPr>
          </a:p>
          <a:p>
            <a:pPr algn="just"/>
            <a:endParaRPr lang="tr-TR" sz="9500" b="1" dirty="0">
              <a:solidFill>
                <a:schemeClr val="accent1"/>
              </a:solidFill>
            </a:endParaRPr>
          </a:p>
          <a:p>
            <a:pPr marL="109728" indent="0" algn="just">
              <a:lnSpc>
                <a:spcPct val="80000"/>
              </a:lnSpc>
              <a:buClr>
                <a:schemeClr val="tx1"/>
              </a:buClr>
              <a:buSzPct val="115000"/>
              <a:buNone/>
              <a:defRPr/>
            </a:pPr>
            <a:endParaRPr lang="tr-TR" sz="9500" b="1" dirty="0">
              <a:solidFill>
                <a:schemeClr val="accent1"/>
              </a:solidFill>
            </a:endParaRPr>
          </a:p>
          <a:p>
            <a:pPr marL="0" indent="0" algn="just">
              <a:buNone/>
            </a:pPr>
            <a:endParaRPr lang="tr-TR" sz="9600" b="1" dirty="0">
              <a:solidFill>
                <a:schemeClr val="accent1"/>
              </a:solidFill>
            </a:endParaRPr>
          </a:p>
        </p:txBody>
      </p:sp>
    </p:spTree>
    <p:extLst>
      <p:ext uri="{BB962C8B-B14F-4D97-AF65-F5344CB8AC3E}">
        <p14:creationId xmlns:p14="http://schemas.microsoft.com/office/powerpoint/2010/main" val="1428005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25000" lnSpcReduction="20000"/>
          </a:bodyPr>
          <a:lstStyle/>
          <a:p>
            <a:pPr marL="0" indent="0">
              <a:buNone/>
            </a:pPr>
            <a:endParaRPr lang="tr-TR" sz="3400" b="1" dirty="0">
              <a:solidFill>
                <a:schemeClr val="accent1"/>
              </a:solidFill>
            </a:endParaRPr>
          </a:p>
          <a:p>
            <a:pPr marL="1252728" indent="-1143000" algn="just">
              <a:lnSpc>
                <a:spcPct val="80000"/>
              </a:lnSpc>
              <a:buClr>
                <a:schemeClr val="tx1"/>
              </a:buClr>
              <a:buSzPct val="115000"/>
              <a:buFont typeface="Wingdings" pitchFamily="2" charset="2"/>
              <a:buChar char="Ø"/>
              <a:defRPr/>
            </a:pPr>
            <a:r>
              <a:rPr lang="tr-TR" sz="9500" b="1" dirty="0">
                <a:solidFill>
                  <a:schemeClr val="accent1"/>
                </a:solidFill>
              </a:rPr>
              <a:t>USULSÜZLÜK VE ÖZEL USULSÜZLÜK CEZALARINA AÇILAN DAVA;</a:t>
            </a:r>
          </a:p>
          <a:p>
            <a:pPr marL="704088" lvl="2">
              <a:lnSpc>
                <a:spcPct val="80000"/>
              </a:lnSpc>
              <a:defRPr/>
            </a:pPr>
            <a:endParaRPr lang="tr-TR" sz="9500" b="1" dirty="0">
              <a:solidFill>
                <a:schemeClr val="accent1"/>
              </a:solidFill>
            </a:endParaRPr>
          </a:p>
          <a:p>
            <a:pPr marL="1400175" lvl="3" indent="-1143000">
              <a:lnSpc>
                <a:spcPct val="80000"/>
              </a:lnSpc>
              <a:buClr>
                <a:schemeClr val="tx1"/>
              </a:buClr>
              <a:buSzPct val="115000"/>
              <a:buFont typeface="Wingdings" pitchFamily="2" charset="2"/>
              <a:buChar char="v"/>
              <a:defRPr/>
            </a:pPr>
            <a:r>
              <a:rPr lang="tr-TR" sz="9500" b="1" dirty="0">
                <a:solidFill>
                  <a:schemeClr val="accent1"/>
                </a:solidFill>
              </a:rPr>
              <a:t>Vergi mahkemesinde devam ediyorsa cezanın %25’i,</a:t>
            </a:r>
          </a:p>
          <a:p>
            <a:pPr marL="257175" lvl="3">
              <a:lnSpc>
                <a:spcPct val="80000"/>
              </a:lnSpc>
              <a:buClr>
                <a:schemeClr val="tx1"/>
              </a:buClr>
              <a:buSzPct val="115000"/>
              <a:defRPr/>
            </a:pPr>
            <a:endParaRPr lang="tr-TR" sz="9500" b="1" dirty="0">
              <a:solidFill>
                <a:schemeClr val="accent1"/>
              </a:solidFill>
            </a:endParaRPr>
          </a:p>
          <a:p>
            <a:pPr marL="1400175" lvl="3" indent="-1143000">
              <a:lnSpc>
                <a:spcPct val="80000"/>
              </a:lnSpc>
              <a:buClr>
                <a:schemeClr val="tx1"/>
              </a:buClr>
              <a:buSzPct val="115000"/>
              <a:buFont typeface="Wingdings" pitchFamily="2" charset="2"/>
              <a:buChar char="v"/>
              <a:defRPr/>
            </a:pPr>
            <a:r>
              <a:rPr lang="tr-TR" sz="9500" b="1" dirty="0">
                <a:solidFill>
                  <a:schemeClr val="accent1"/>
                </a:solidFill>
              </a:rPr>
              <a:t> Vergi mahkemesinde karar verilmişse</a:t>
            </a:r>
          </a:p>
          <a:p>
            <a:pPr marL="257175" lvl="3">
              <a:lnSpc>
                <a:spcPct val="80000"/>
              </a:lnSpc>
              <a:buClr>
                <a:schemeClr val="tx1"/>
              </a:buClr>
              <a:buSzPct val="115000"/>
              <a:defRPr/>
            </a:pPr>
            <a:endParaRPr lang="tr-TR" sz="9500" b="1" dirty="0">
              <a:solidFill>
                <a:schemeClr val="accent1"/>
              </a:solidFill>
            </a:endParaRPr>
          </a:p>
          <a:p>
            <a:pPr marL="987425" lvl="4" indent="-285750">
              <a:spcAft>
                <a:spcPts val="200"/>
              </a:spcAft>
              <a:buClr>
                <a:schemeClr val="tx1"/>
              </a:buClr>
              <a:buSzPct val="115000"/>
              <a:buFont typeface="Arial" pitchFamily="34" charset="0"/>
              <a:buChar char="•"/>
              <a:defRPr/>
            </a:pPr>
            <a:r>
              <a:rPr lang="tr-TR" sz="9500" b="1" dirty="0">
                <a:solidFill>
                  <a:schemeClr val="accent1"/>
                </a:solidFill>
              </a:rPr>
              <a:t>Tasdik edilen cezanın %50’si</a:t>
            </a:r>
          </a:p>
          <a:p>
            <a:pPr marL="987425" lvl="4" indent="-285750">
              <a:spcAft>
                <a:spcPts val="200"/>
              </a:spcAft>
              <a:buClr>
                <a:schemeClr val="tx1"/>
              </a:buClr>
              <a:buSzPct val="115000"/>
              <a:buFont typeface="Arial" pitchFamily="34" charset="0"/>
              <a:buChar char="•"/>
              <a:defRPr/>
            </a:pPr>
            <a:r>
              <a:rPr lang="tr-TR" sz="9500" b="1" dirty="0">
                <a:solidFill>
                  <a:schemeClr val="accent1"/>
                </a:solidFill>
              </a:rPr>
              <a:t>Terkin edilen kısmın %10’u</a:t>
            </a:r>
          </a:p>
          <a:p>
            <a:pPr marL="209550" lvl="4">
              <a:lnSpc>
                <a:spcPct val="80000"/>
              </a:lnSpc>
              <a:buClr>
                <a:schemeClr val="tx1"/>
              </a:buClr>
              <a:buSzPct val="115000"/>
              <a:defRPr/>
            </a:pPr>
            <a:endParaRPr lang="tr-TR" sz="9500" b="1" dirty="0">
              <a:solidFill>
                <a:schemeClr val="accent1"/>
              </a:solidFill>
            </a:endParaRPr>
          </a:p>
          <a:p>
            <a:pPr marL="485775" lvl="4" indent="0">
              <a:lnSpc>
                <a:spcPct val="80000"/>
              </a:lnSpc>
              <a:buClr>
                <a:schemeClr val="tx1"/>
              </a:buClr>
              <a:buSzPct val="115000"/>
              <a:buNone/>
              <a:defRPr/>
            </a:pPr>
            <a:r>
              <a:rPr lang="tr-TR" sz="9500" b="1" dirty="0">
                <a:solidFill>
                  <a:schemeClr val="accent1"/>
                </a:solidFill>
              </a:rPr>
              <a:t>ödenecek,</a:t>
            </a:r>
          </a:p>
          <a:p>
            <a:pPr marL="209550" lvl="4">
              <a:lnSpc>
                <a:spcPct val="80000"/>
              </a:lnSpc>
              <a:buClr>
                <a:schemeClr val="tx1"/>
              </a:buClr>
              <a:buSzPct val="115000"/>
              <a:defRPr/>
            </a:pPr>
            <a:endParaRPr lang="tr-TR" sz="9500" b="1" dirty="0">
              <a:solidFill>
                <a:schemeClr val="accent1"/>
              </a:solidFill>
            </a:endParaRPr>
          </a:p>
          <a:p>
            <a:pPr marL="485775" lvl="4" indent="0">
              <a:lnSpc>
                <a:spcPct val="80000"/>
              </a:lnSpc>
              <a:buClr>
                <a:schemeClr val="tx1"/>
              </a:buClr>
              <a:buSzPct val="115000"/>
              <a:buNone/>
              <a:defRPr/>
            </a:pPr>
            <a:r>
              <a:rPr lang="tr-TR" sz="9500" b="1" dirty="0">
                <a:solidFill>
                  <a:schemeClr val="accent1"/>
                </a:solidFill>
              </a:rPr>
              <a:t>Kalan cezalar silinecek.</a:t>
            </a:r>
          </a:p>
          <a:p>
            <a:pPr marL="395478" indent="-285750" algn="just">
              <a:lnSpc>
                <a:spcPct val="80000"/>
              </a:lnSpc>
              <a:buClr>
                <a:schemeClr val="tx1"/>
              </a:buClr>
              <a:buSzPct val="115000"/>
              <a:buFont typeface="Wingdings" pitchFamily="2" charset="2"/>
              <a:buChar char="Ø"/>
              <a:defRPr/>
            </a:pPr>
            <a:endParaRPr lang="tr-TR" sz="9500" b="1" dirty="0">
              <a:solidFill>
                <a:schemeClr val="accent1"/>
              </a:solidFill>
            </a:endParaRPr>
          </a:p>
          <a:p>
            <a:pPr algn="just"/>
            <a:endParaRPr lang="tr-TR" sz="9500" b="1" dirty="0">
              <a:solidFill>
                <a:schemeClr val="accent1"/>
              </a:solidFill>
            </a:endParaRPr>
          </a:p>
          <a:p>
            <a:pPr algn="just"/>
            <a:endParaRPr lang="tr-TR" sz="9500" b="1" dirty="0">
              <a:solidFill>
                <a:schemeClr val="accent1"/>
              </a:solidFill>
            </a:endParaRPr>
          </a:p>
          <a:p>
            <a:pPr marL="109728" indent="0" algn="just">
              <a:lnSpc>
                <a:spcPct val="80000"/>
              </a:lnSpc>
              <a:buClr>
                <a:schemeClr val="tx1"/>
              </a:buClr>
              <a:buSzPct val="115000"/>
              <a:buNone/>
              <a:defRPr/>
            </a:pPr>
            <a:endParaRPr lang="tr-TR" sz="9500" b="1" dirty="0">
              <a:solidFill>
                <a:schemeClr val="accent1"/>
              </a:solidFill>
            </a:endParaRPr>
          </a:p>
          <a:p>
            <a:pPr marL="0" indent="0" algn="just">
              <a:buNone/>
            </a:pPr>
            <a:endParaRPr lang="tr-TR" sz="9600" b="1" dirty="0">
              <a:solidFill>
                <a:schemeClr val="accent1"/>
              </a:solidFill>
            </a:endParaRPr>
          </a:p>
        </p:txBody>
      </p:sp>
    </p:spTree>
    <p:extLst>
      <p:ext uri="{BB962C8B-B14F-4D97-AF65-F5344CB8AC3E}">
        <p14:creationId xmlns:p14="http://schemas.microsoft.com/office/powerpoint/2010/main" val="1296464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25000" lnSpcReduction="20000"/>
          </a:bodyPr>
          <a:lstStyle/>
          <a:p>
            <a:pPr marL="0" indent="0">
              <a:buNone/>
            </a:pPr>
            <a:endParaRPr lang="tr-TR" sz="3400" b="1" dirty="0">
              <a:solidFill>
                <a:schemeClr val="accent1"/>
              </a:solidFill>
            </a:endParaRPr>
          </a:p>
          <a:p>
            <a:pPr marL="411480" lvl="1">
              <a:lnSpc>
                <a:spcPct val="80000"/>
              </a:lnSpc>
              <a:defRPr/>
            </a:pPr>
            <a:r>
              <a:rPr lang="tr-TR" sz="9600" b="1" dirty="0">
                <a:solidFill>
                  <a:schemeClr val="accent1"/>
                </a:solidFill>
              </a:rPr>
              <a:t>İDARİ PARA CEZALARINA/ECRİMİSİLLERE KARŞI AÇILAN DAVA;</a:t>
            </a:r>
          </a:p>
          <a:p>
            <a:pPr marL="704088" lvl="2">
              <a:lnSpc>
                <a:spcPct val="80000"/>
              </a:lnSpc>
              <a:defRPr/>
            </a:pPr>
            <a:endParaRPr lang="tr-TR" sz="9600" b="1" dirty="0">
              <a:solidFill>
                <a:schemeClr val="accent1"/>
              </a:solidFill>
            </a:endParaRPr>
          </a:p>
          <a:p>
            <a:pPr marL="542925" lvl="3" indent="-285750">
              <a:lnSpc>
                <a:spcPct val="80000"/>
              </a:lnSpc>
              <a:buClr>
                <a:schemeClr val="tx1"/>
              </a:buClr>
              <a:buSzPct val="115000"/>
              <a:buFont typeface="Wingdings" pitchFamily="2" charset="2"/>
              <a:buChar char="Ø"/>
              <a:defRPr/>
            </a:pPr>
            <a:r>
              <a:rPr lang="tr-TR" sz="9600" b="1" dirty="0">
                <a:solidFill>
                  <a:schemeClr val="accent1"/>
                </a:solidFill>
              </a:rPr>
              <a:t> İlk derece mahkemesinde devam ediyorsa cezanın %50’si,</a:t>
            </a:r>
          </a:p>
          <a:p>
            <a:pPr marL="542925" lvl="3" indent="-285750">
              <a:lnSpc>
                <a:spcPct val="80000"/>
              </a:lnSpc>
              <a:buClr>
                <a:schemeClr val="tx1"/>
              </a:buClr>
              <a:buSzPct val="115000"/>
              <a:buFont typeface="Wingdings" pitchFamily="2" charset="2"/>
              <a:buChar char="Ø"/>
              <a:defRPr/>
            </a:pPr>
            <a:endParaRPr lang="tr-TR" sz="9600" b="1" dirty="0">
              <a:solidFill>
                <a:schemeClr val="accent1"/>
              </a:solidFill>
            </a:endParaRPr>
          </a:p>
          <a:p>
            <a:pPr marL="542925" lvl="3" indent="-285750">
              <a:lnSpc>
                <a:spcPct val="80000"/>
              </a:lnSpc>
              <a:buClr>
                <a:schemeClr val="tx1"/>
              </a:buClr>
              <a:buSzPct val="115000"/>
              <a:buFont typeface="Wingdings" pitchFamily="2" charset="2"/>
              <a:buChar char="Ø"/>
              <a:defRPr/>
            </a:pPr>
            <a:r>
              <a:rPr lang="tr-TR" sz="9600" b="1" dirty="0">
                <a:solidFill>
                  <a:schemeClr val="accent1"/>
                </a:solidFill>
              </a:rPr>
              <a:t> İlk derece mahkemesinde karar verilmişse</a:t>
            </a:r>
          </a:p>
          <a:p>
            <a:pPr marL="542925" lvl="3" indent="-285750">
              <a:lnSpc>
                <a:spcPct val="80000"/>
              </a:lnSpc>
              <a:buClr>
                <a:schemeClr val="tx1"/>
              </a:buClr>
              <a:buSzPct val="115000"/>
              <a:buFont typeface="Wingdings" pitchFamily="2" charset="2"/>
              <a:buChar char="q"/>
              <a:defRPr/>
            </a:pPr>
            <a:endParaRPr lang="tr-TR" sz="9600" b="1" dirty="0">
              <a:solidFill>
                <a:schemeClr val="accent1"/>
              </a:solidFill>
            </a:endParaRPr>
          </a:p>
          <a:p>
            <a:pPr marL="987425" lvl="4" indent="-285750">
              <a:spcAft>
                <a:spcPts val="200"/>
              </a:spcAft>
              <a:buClr>
                <a:schemeClr val="tx1"/>
              </a:buClr>
              <a:buSzPct val="115000"/>
              <a:buFont typeface="Arial" pitchFamily="34" charset="0"/>
              <a:buChar char="•"/>
              <a:defRPr/>
            </a:pPr>
            <a:r>
              <a:rPr lang="tr-TR" sz="9600" b="1" dirty="0">
                <a:solidFill>
                  <a:schemeClr val="accent1"/>
                </a:solidFill>
              </a:rPr>
              <a:t>Tasdik edilen cezanın tamamı</a:t>
            </a:r>
          </a:p>
          <a:p>
            <a:pPr marL="987425" lvl="4" indent="-285750">
              <a:spcAft>
                <a:spcPts val="200"/>
              </a:spcAft>
              <a:buClr>
                <a:schemeClr val="tx1"/>
              </a:buClr>
              <a:buSzPct val="115000"/>
              <a:buFont typeface="Arial" pitchFamily="34" charset="0"/>
              <a:buChar char="•"/>
              <a:defRPr/>
            </a:pPr>
            <a:r>
              <a:rPr lang="tr-TR" sz="9600" b="1" dirty="0">
                <a:solidFill>
                  <a:schemeClr val="accent1"/>
                </a:solidFill>
              </a:rPr>
              <a:t>Terkin edilen kısmın %10’u</a:t>
            </a:r>
          </a:p>
          <a:p>
            <a:pPr marL="209550" lvl="4">
              <a:lnSpc>
                <a:spcPct val="80000"/>
              </a:lnSpc>
              <a:buClr>
                <a:schemeClr val="tx1"/>
              </a:buClr>
              <a:buSzPct val="115000"/>
              <a:defRPr/>
            </a:pPr>
            <a:endParaRPr lang="tr-TR" sz="9600" b="1" dirty="0">
              <a:solidFill>
                <a:schemeClr val="accent1"/>
              </a:solidFill>
            </a:endParaRPr>
          </a:p>
          <a:p>
            <a:pPr marL="485775" lvl="4" indent="0">
              <a:lnSpc>
                <a:spcPct val="80000"/>
              </a:lnSpc>
              <a:buClr>
                <a:schemeClr val="tx1"/>
              </a:buClr>
              <a:buSzPct val="115000"/>
              <a:buNone/>
              <a:defRPr/>
            </a:pPr>
            <a:r>
              <a:rPr lang="tr-TR" sz="9600" b="1" dirty="0">
                <a:solidFill>
                  <a:schemeClr val="accent1"/>
                </a:solidFill>
              </a:rPr>
              <a:t>ödenecek,</a:t>
            </a:r>
          </a:p>
          <a:p>
            <a:pPr marL="209550" lvl="4">
              <a:lnSpc>
                <a:spcPct val="80000"/>
              </a:lnSpc>
              <a:buClr>
                <a:schemeClr val="tx1"/>
              </a:buClr>
              <a:buSzPct val="115000"/>
              <a:defRPr/>
            </a:pPr>
            <a:endParaRPr lang="tr-TR" sz="9600" b="1" dirty="0">
              <a:solidFill>
                <a:schemeClr val="accent1"/>
              </a:solidFill>
            </a:endParaRPr>
          </a:p>
          <a:p>
            <a:pPr marL="485775" lvl="4" indent="0">
              <a:lnSpc>
                <a:spcPct val="80000"/>
              </a:lnSpc>
              <a:buClr>
                <a:schemeClr val="tx1"/>
              </a:buClr>
              <a:buSzPct val="115000"/>
              <a:buNone/>
              <a:defRPr/>
            </a:pPr>
            <a:r>
              <a:rPr lang="tr-TR" sz="9600" b="1" dirty="0">
                <a:solidFill>
                  <a:schemeClr val="accent1"/>
                </a:solidFill>
              </a:rPr>
              <a:t>Kalan alacaklar silinecek.</a:t>
            </a:r>
            <a:endParaRPr lang="tr-TR" sz="9500" b="1" dirty="0">
              <a:solidFill>
                <a:schemeClr val="accent1"/>
              </a:solidFill>
            </a:endParaRPr>
          </a:p>
          <a:p>
            <a:pPr algn="just"/>
            <a:endParaRPr lang="tr-TR" sz="9500" b="1" dirty="0">
              <a:solidFill>
                <a:schemeClr val="accent1"/>
              </a:solidFill>
            </a:endParaRPr>
          </a:p>
          <a:p>
            <a:pPr marL="109728" indent="0" algn="just">
              <a:lnSpc>
                <a:spcPct val="80000"/>
              </a:lnSpc>
              <a:buClr>
                <a:schemeClr val="tx1"/>
              </a:buClr>
              <a:buSzPct val="115000"/>
              <a:buNone/>
              <a:defRPr/>
            </a:pPr>
            <a:endParaRPr lang="tr-TR" sz="9500" b="1" dirty="0">
              <a:solidFill>
                <a:schemeClr val="accent1"/>
              </a:solidFill>
            </a:endParaRPr>
          </a:p>
          <a:p>
            <a:pPr marL="0" indent="0" algn="just">
              <a:buNone/>
            </a:pPr>
            <a:endParaRPr lang="tr-TR" sz="9600" b="1" dirty="0">
              <a:solidFill>
                <a:schemeClr val="accent1"/>
              </a:solidFill>
            </a:endParaRPr>
          </a:p>
        </p:txBody>
      </p:sp>
    </p:spTree>
    <p:extLst>
      <p:ext uri="{BB962C8B-B14F-4D97-AF65-F5344CB8AC3E}">
        <p14:creationId xmlns:p14="http://schemas.microsoft.com/office/powerpoint/2010/main" val="14804164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
          <p:cNvSpPr txBox="1"/>
          <p:nvPr/>
        </p:nvSpPr>
        <p:spPr>
          <a:xfrm>
            <a:off x="1595315" y="355600"/>
            <a:ext cx="10230535" cy="1795363"/>
          </a:xfrm>
          <a:prstGeom prst="rect">
            <a:avLst/>
          </a:prstGeom>
          <a:solidFill>
            <a:schemeClr val="accent1"/>
          </a:solidFill>
        </p:spPr>
        <p:txBody>
          <a:bodyPr vert="horz" wrap="square" lIns="0" tIns="0" rIns="0" bIns="0" rtlCol="0">
            <a:spAutoFit/>
          </a:bodyPr>
          <a:lstStyle/>
          <a:p>
            <a:pPr>
              <a:lnSpc>
                <a:spcPts val="2760"/>
              </a:lnSpc>
            </a:pPr>
            <a:r>
              <a:rPr lang="en-CA" sz="2412" b="1" dirty="0" err="1">
                <a:solidFill>
                  <a:schemeClr val="bg1"/>
                </a:solidFill>
                <a:latin typeface="Georgia Bold Italic"/>
                <a:cs typeface="Georgia Bold Italic"/>
              </a:rPr>
              <a:t>Kesinleşmemiş</a:t>
            </a:r>
            <a:r>
              <a:rPr lang="en-CA" sz="2412" b="1" dirty="0">
                <a:solidFill>
                  <a:schemeClr val="bg1"/>
                </a:solidFill>
                <a:latin typeface="Georgia Bold Italic"/>
                <a:cs typeface="Georgia Bold Italic"/>
              </a:rPr>
              <a:t> Vergi </a:t>
            </a:r>
            <a:r>
              <a:rPr lang="en-CA" sz="2412" b="1" dirty="0" err="1">
                <a:solidFill>
                  <a:schemeClr val="bg1"/>
                </a:solidFill>
                <a:latin typeface="Georgia Bold Italic"/>
                <a:cs typeface="Georgia Bold Italic"/>
              </a:rPr>
              <a:t>Alacaklarının</a:t>
            </a:r>
            <a:r>
              <a:rPr lang="en-CA" sz="2412" b="1" dirty="0">
                <a:solidFill>
                  <a:schemeClr val="bg1"/>
                </a:solidFill>
                <a:latin typeface="Georgia Bold Italic"/>
                <a:cs typeface="Georgia Bold Italic"/>
              </a:rPr>
              <a:t> </a:t>
            </a:r>
            <a:r>
              <a:rPr lang="en-CA" sz="2412" b="1" dirty="0" err="1">
                <a:solidFill>
                  <a:schemeClr val="bg1"/>
                </a:solidFill>
                <a:latin typeface="Georgia Bold Italic"/>
                <a:cs typeface="Georgia Bold Italic"/>
              </a:rPr>
              <a:t>Yapılandırılması</a:t>
            </a:r>
            <a:endParaRPr lang="en-CA" sz="2412" b="1" dirty="0">
              <a:solidFill>
                <a:schemeClr val="bg1"/>
              </a:solidFill>
              <a:latin typeface="Georgia Bold Italic"/>
              <a:cs typeface="Georgia Bold Italic"/>
            </a:endParaRPr>
          </a:p>
          <a:p>
            <a:pPr>
              <a:lnSpc>
                <a:spcPts val="2760"/>
              </a:lnSpc>
            </a:pPr>
            <a:endParaRPr lang="en-CA" sz="2412" b="1" dirty="0">
              <a:solidFill>
                <a:schemeClr val="bg1"/>
              </a:solidFill>
              <a:latin typeface="Georgia Bold Italic"/>
              <a:cs typeface="Georgia Bold Italic"/>
            </a:endParaRPr>
          </a:p>
          <a:p>
            <a:pPr>
              <a:lnSpc>
                <a:spcPts val="2760"/>
              </a:lnSpc>
            </a:pPr>
            <a:r>
              <a:rPr lang="en-CA" sz="2400" b="1" dirty="0">
                <a:solidFill>
                  <a:schemeClr val="bg1"/>
                </a:solidFill>
                <a:latin typeface="Georgia Bold Italic"/>
                <a:cs typeface="Georgia Bold Italic"/>
              </a:rPr>
              <a:t>(</a:t>
            </a:r>
            <a:r>
              <a:rPr lang="en-CA" sz="2400" b="1" dirty="0" err="1">
                <a:solidFill>
                  <a:schemeClr val="bg1"/>
                </a:solidFill>
                <a:latin typeface="Georgia Bold Italic"/>
                <a:cs typeface="Georgia Bold Italic"/>
              </a:rPr>
              <a:t>Henüz</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bir</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karar</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verilmemiş</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Danıştay</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tarafından</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bozma</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kararı</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verilmiş</a:t>
            </a:r>
            <a:r>
              <a:rPr lang="en-CA" sz="2400" b="1" dirty="0">
                <a:solidFill>
                  <a:schemeClr val="bg1"/>
                </a:solidFill>
                <a:latin typeface="Georgia Bold Italic"/>
                <a:cs typeface="Georgia Bold Italic"/>
              </a:rPr>
              <a:t> veya</a:t>
            </a:r>
            <a:r>
              <a:rPr lang="en-CA" sz="2400" b="1" dirty="0">
                <a:solidFill>
                  <a:schemeClr val="bg1"/>
                </a:solidFill>
                <a:latin typeface="Times New Roman"/>
                <a:cs typeface="Georgia Bold Italic"/>
              </a:rPr>
              <a:t> </a:t>
            </a:r>
            <a:r>
              <a:rPr lang="en-CA" sz="2400" b="1" dirty="0" err="1">
                <a:solidFill>
                  <a:schemeClr val="bg1"/>
                </a:solidFill>
                <a:latin typeface="Georgia Bold Italic"/>
                <a:cs typeface="Georgia Bold Italic"/>
              </a:rPr>
              <a:t>uzlaşma</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safhasındaki</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alacaklar</a:t>
            </a:r>
            <a:r>
              <a:rPr lang="en-CA" sz="2400" b="1" dirty="0">
                <a:solidFill>
                  <a:schemeClr val="bg1"/>
                </a:solidFill>
                <a:latin typeface="Georgia Bold Italic"/>
                <a:cs typeface="Georgia Bold Italic"/>
              </a:rPr>
              <a:t>)</a:t>
            </a:r>
          </a:p>
          <a:p>
            <a:pPr>
              <a:lnSpc>
                <a:spcPts val="2760"/>
              </a:lnSpc>
            </a:pPr>
            <a:endParaRPr lang="en-CA" sz="2402" dirty="0">
              <a:solidFill>
                <a:srgbClr val="000000"/>
              </a:solidFill>
            </a:endParaRPr>
          </a:p>
        </p:txBody>
      </p:sp>
      <p:sp>
        <p:nvSpPr>
          <p:cNvPr id="4" name="TextBox 4"/>
          <p:cNvSpPr txBox="1"/>
          <p:nvPr/>
        </p:nvSpPr>
        <p:spPr>
          <a:xfrm>
            <a:off x="609600" y="2400300"/>
            <a:ext cx="1745671" cy="538609"/>
          </a:xfrm>
          <a:prstGeom prst="rect">
            <a:avLst/>
          </a:prstGeom>
          <a:noFill/>
        </p:spPr>
        <p:txBody>
          <a:bodyPr vert="horz" wrap="none" lIns="0" tIns="0" rIns="0" bIns="0" rtlCol="0">
            <a:spAutoFit/>
          </a:bodyPr>
          <a:lstStyle/>
          <a:p>
            <a:pPr>
              <a:lnSpc>
                <a:spcPts val="2100"/>
              </a:lnSpc>
            </a:pPr>
            <a:r>
              <a:rPr lang="en-CA" sz="1810" b="1" dirty="0" err="1">
                <a:solidFill>
                  <a:srgbClr val="C00000"/>
                </a:solidFill>
                <a:latin typeface="Georgia Bold Italic"/>
                <a:cs typeface="Georgia Bold Italic"/>
              </a:rPr>
              <a:t>Alacağın</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Türü</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5" name="TextBox 5"/>
          <p:cNvSpPr txBox="1"/>
          <p:nvPr/>
        </p:nvSpPr>
        <p:spPr>
          <a:xfrm>
            <a:off x="7620000" y="2260600"/>
            <a:ext cx="3638817" cy="538609"/>
          </a:xfrm>
          <a:prstGeom prst="rect">
            <a:avLst/>
          </a:prstGeom>
          <a:noFill/>
        </p:spPr>
        <p:txBody>
          <a:bodyPr vert="horz" wrap="none" lIns="0" tIns="0" rIns="0" bIns="0" rtlCol="0">
            <a:spAutoFit/>
          </a:bodyPr>
          <a:lstStyle/>
          <a:p>
            <a:pPr>
              <a:lnSpc>
                <a:spcPts val="2100"/>
              </a:lnSpc>
              <a:tabLst>
                <a:tab pos="2171700" algn="l"/>
              </a:tabLst>
            </a:pPr>
            <a:r>
              <a:rPr lang="en-CA" sz="1810" b="1" dirty="0" err="1">
                <a:solidFill>
                  <a:srgbClr val="C00000"/>
                </a:solidFill>
                <a:latin typeface="Georgia Bold Italic"/>
                <a:cs typeface="Georgia Bold Italic"/>
              </a:rPr>
              <a:t>Ödenecek</a:t>
            </a:r>
            <a:r>
              <a:rPr lang="en-CA" sz="1810" b="1" dirty="0">
                <a:solidFill>
                  <a:srgbClr val="FFFFFF"/>
                </a:solidFill>
                <a:latin typeface="Georgia Bold Italic"/>
                <a:cs typeface="Georgia Bold Italic"/>
              </a:rPr>
              <a:t>	</a:t>
            </a:r>
            <a:r>
              <a:rPr lang="en-CA" sz="1810" b="1" dirty="0" err="1">
                <a:solidFill>
                  <a:srgbClr val="C00000"/>
                </a:solidFill>
                <a:latin typeface="Georgia Bold Italic"/>
                <a:cs typeface="Georgia Bold Italic"/>
              </a:rPr>
              <a:t>Tahsilinden</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6" name="TextBox 6"/>
          <p:cNvSpPr txBox="1"/>
          <p:nvPr/>
        </p:nvSpPr>
        <p:spPr>
          <a:xfrm>
            <a:off x="7683500" y="2540000"/>
            <a:ext cx="3884077" cy="538609"/>
          </a:xfrm>
          <a:prstGeom prst="rect">
            <a:avLst/>
          </a:prstGeom>
          <a:noFill/>
        </p:spPr>
        <p:txBody>
          <a:bodyPr vert="horz" wrap="none" lIns="0" tIns="0" rIns="0" bIns="0" rtlCol="0">
            <a:spAutoFit/>
          </a:bodyPr>
          <a:lstStyle/>
          <a:p>
            <a:pPr>
              <a:lnSpc>
                <a:spcPts val="2100"/>
              </a:lnSpc>
              <a:tabLst>
                <a:tab pos="1803400" algn="l"/>
              </a:tabLst>
            </a:pPr>
            <a:r>
              <a:rPr lang="en-CA" sz="1810" b="1" dirty="0" err="1">
                <a:solidFill>
                  <a:srgbClr val="C00000"/>
                </a:solidFill>
                <a:latin typeface="Georgia Bold Italic"/>
                <a:cs typeface="Georgia Bold Italic"/>
              </a:rPr>
              <a:t>Tutarlar</a:t>
            </a:r>
            <a:r>
              <a:rPr lang="en-CA" sz="1810" b="1" dirty="0">
                <a:solidFill>
                  <a:srgbClr val="FFFFFF"/>
                </a:solidFill>
                <a:latin typeface="Georgia Bold Italic"/>
                <a:cs typeface="Georgia Bold Italic"/>
              </a:rPr>
              <a:t>	</a:t>
            </a:r>
            <a:r>
              <a:rPr lang="en-CA" sz="1810" b="1" dirty="0" err="1">
                <a:solidFill>
                  <a:srgbClr val="C00000"/>
                </a:solidFill>
                <a:latin typeface="Georgia Bold Italic"/>
                <a:cs typeface="Georgia Bold Italic"/>
              </a:rPr>
              <a:t>Vazgeçilen</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Tutar</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7" name="TextBox 7"/>
          <p:cNvSpPr txBox="1"/>
          <p:nvPr/>
        </p:nvSpPr>
        <p:spPr>
          <a:xfrm>
            <a:off x="609600" y="3022600"/>
            <a:ext cx="13208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a:t>
            </a:r>
          </a:p>
          <a:p>
            <a:pPr>
              <a:lnSpc>
                <a:spcPts val="2070"/>
              </a:lnSpc>
            </a:pPr>
            <a:endParaRPr lang="en-CA" sz="1800">
              <a:solidFill>
                <a:srgbClr val="000000"/>
              </a:solidFill>
              <a:latin typeface="Georgia Italic"/>
              <a:cs typeface="Georgia Italic"/>
            </a:endParaRPr>
          </a:p>
        </p:txBody>
      </p:sp>
      <p:sp>
        <p:nvSpPr>
          <p:cNvPr id="8" name="TextBox 8"/>
          <p:cNvSpPr txBox="1"/>
          <p:nvPr/>
        </p:nvSpPr>
        <p:spPr>
          <a:xfrm>
            <a:off x="7975600" y="30226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%50</a:t>
            </a:r>
          </a:p>
          <a:p>
            <a:pPr>
              <a:lnSpc>
                <a:spcPts val="2070"/>
              </a:lnSpc>
            </a:pPr>
            <a:endParaRPr lang="en-CA" sz="1800">
              <a:solidFill>
                <a:srgbClr val="000000"/>
              </a:solidFill>
              <a:latin typeface="Georgia Italic"/>
              <a:cs typeface="Georgia Italic"/>
            </a:endParaRPr>
          </a:p>
        </p:txBody>
      </p:sp>
      <p:sp>
        <p:nvSpPr>
          <p:cNvPr id="9" name="TextBox 9"/>
          <p:cNvSpPr txBox="1"/>
          <p:nvPr/>
        </p:nvSpPr>
        <p:spPr>
          <a:xfrm>
            <a:off x="10287000" y="30226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%50</a:t>
            </a:r>
          </a:p>
          <a:p>
            <a:pPr>
              <a:lnSpc>
                <a:spcPts val="2070"/>
              </a:lnSpc>
            </a:pPr>
            <a:endParaRPr lang="en-CA" sz="1800">
              <a:solidFill>
                <a:srgbClr val="000000"/>
              </a:solidFill>
              <a:latin typeface="Georgia Italic"/>
              <a:cs typeface="Georgia Italic"/>
            </a:endParaRPr>
          </a:p>
        </p:txBody>
      </p:sp>
      <p:sp>
        <p:nvSpPr>
          <p:cNvPr id="10" name="TextBox 10"/>
          <p:cNvSpPr txBox="1"/>
          <p:nvPr/>
        </p:nvSpPr>
        <p:spPr>
          <a:xfrm>
            <a:off x="609600" y="3429000"/>
            <a:ext cx="295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aslına bağlı cezalar</a:t>
            </a:r>
          </a:p>
          <a:p>
            <a:pPr>
              <a:lnSpc>
                <a:spcPts val="2070"/>
              </a:lnSpc>
            </a:pPr>
            <a:endParaRPr lang="en-CA" sz="1800">
              <a:solidFill>
                <a:srgbClr val="000000"/>
              </a:solidFill>
              <a:latin typeface="Georgia Italic"/>
              <a:cs typeface="Georgia Italic"/>
            </a:endParaRPr>
          </a:p>
        </p:txBody>
      </p:sp>
      <p:sp>
        <p:nvSpPr>
          <p:cNvPr id="11" name="TextBox 11"/>
          <p:cNvSpPr txBox="1"/>
          <p:nvPr/>
        </p:nvSpPr>
        <p:spPr>
          <a:xfrm>
            <a:off x="8153400" y="3429000"/>
            <a:ext cx="41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t>
            </a:r>
          </a:p>
          <a:p>
            <a:pPr>
              <a:lnSpc>
                <a:spcPts val="2070"/>
              </a:lnSpc>
            </a:pPr>
            <a:endParaRPr lang="en-CA" sz="1800">
              <a:solidFill>
                <a:srgbClr val="000000"/>
              </a:solidFill>
              <a:latin typeface="Georgia Italic"/>
              <a:cs typeface="Georgia Italic"/>
            </a:endParaRPr>
          </a:p>
        </p:txBody>
      </p:sp>
      <p:sp>
        <p:nvSpPr>
          <p:cNvPr id="12" name="TextBox 12"/>
          <p:cNvSpPr txBox="1"/>
          <p:nvPr/>
        </p:nvSpPr>
        <p:spPr>
          <a:xfrm>
            <a:off x="10223500" y="3429000"/>
            <a:ext cx="9017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%100</a:t>
            </a:r>
          </a:p>
          <a:p>
            <a:pPr>
              <a:lnSpc>
                <a:spcPts val="2070"/>
              </a:lnSpc>
            </a:pPr>
            <a:endParaRPr lang="en-CA" sz="1800">
              <a:solidFill>
                <a:srgbClr val="000000"/>
              </a:solidFill>
              <a:latin typeface="Georgia Italic"/>
              <a:cs typeface="Georgia Italic"/>
            </a:endParaRPr>
          </a:p>
        </p:txBody>
      </p:sp>
      <p:sp>
        <p:nvSpPr>
          <p:cNvPr id="13" name="TextBox 13"/>
          <p:cNvSpPr txBox="1"/>
          <p:nvPr/>
        </p:nvSpPr>
        <p:spPr>
          <a:xfrm>
            <a:off x="609600" y="3810000"/>
            <a:ext cx="3680495" cy="538609"/>
          </a:xfrm>
          <a:prstGeom prst="rect">
            <a:avLst/>
          </a:prstGeom>
          <a:noFill/>
        </p:spPr>
        <p:txBody>
          <a:bodyPr vert="horz" wrap="none" lIns="0" tIns="0" rIns="0" bIns="0" rtlCol="0">
            <a:spAutoFit/>
          </a:bodyPr>
          <a:lstStyle/>
          <a:p>
            <a:pPr>
              <a:lnSpc>
                <a:spcPts val="2070"/>
              </a:lnSpc>
            </a:pPr>
            <a:r>
              <a:rPr lang="en-CA" sz="1800" dirty="0">
                <a:solidFill>
                  <a:srgbClr val="000000"/>
                </a:solidFill>
                <a:latin typeface="Georgia Italic"/>
                <a:cs typeface="Georgia Italic"/>
              </a:rPr>
              <a:t>Vergi </a:t>
            </a:r>
            <a:r>
              <a:rPr lang="en-CA" sz="1800" dirty="0" err="1">
                <a:solidFill>
                  <a:srgbClr val="000000"/>
                </a:solidFill>
                <a:latin typeface="Georgia Italic"/>
                <a:cs typeface="Georgia Italic"/>
              </a:rPr>
              <a:t>aslına</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bağlı</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olmayan</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cezalar</a:t>
            </a:r>
            <a:endParaRPr lang="en-CA" sz="1800" dirty="0">
              <a:solidFill>
                <a:srgbClr val="000000"/>
              </a:solidFill>
              <a:latin typeface="Georgia Italic"/>
              <a:cs typeface="Georgia Italic"/>
            </a:endParaRPr>
          </a:p>
          <a:p>
            <a:pPr>
              <a:lnSpc>
                <a:spcPts val="2070"/>
              </a:lnSpc>
            </a:pPr>
            <a:endParaRPr lang="en-CA" sz="1800" dirty="0">
              <a:solidFill>
                <a:srgbClr val="000000"/>
              </a:solidFill>
              <a:latin typeface="Georgia Italic"/>
              <a:cs typeface="Georgia Italic"/>
            </a:endParaRPr>
          </a:p>
        </p:txBody>
      </p:sp>
      <p:sp>
        <p:nvSpPr>
          <p:cNvPr id="14" name="TextBox 14"/>
          <p:cNvSpPr txBox="1"/>
          <p:nvPr/>
        </p:nvSpPr>
        <p:spPr>
          <a:xfrm>
            <a:off x="7975600" y="3810000"/>
            <a:ext cx="774700" cy="342900"/>
          </a:xfrm>
          <a:prstGeom prst="rect">
            <a:avLst/>
          </a:prstGeom>
          <a:noFill/>
        </p:spPr>
        <p:txBody>
          <a:bodyPr vert="horz" wrap="none" lIns="0" tIns="0" rIns="0" bIns="0" rtlCol="0">
            <a:spAutoFit/>
          </a:bodyPr>
          <a:lstStyle/>
          <a:p>
            <a:pPr>
              <a:lnSpc>
                <a:spcPts val="2070"/>
              </a:lnSpc>
            </a:pPr>
            <a:r>
              <a:rPr lang="en-CA" sz="1800" dirty="0">
                <a:solidFill>
                  <a:srgbClr val="000000"/>
                </a:solidFill>
                <a:latin typeface="Georgia Italic"/>
                <a:cs typeface="Georgia Italic"/>
              </a:rPr>
              <a:t>%25</a:t>
            </a:r>
          </a:p>
          <a:p>
            <a:pPr>
              <a:lnSpc>
                <a:spcPts val="2070"/>
              </a:lnSpc>
            </a:pPr>
            <a:endParaRPr lang="en-CA" sz="1800" dirty="0">
              <a:solidFill>
                <a:srgbClr val="000000"/>
              </a:solidFill>
              <a:latin typeface="Georgia Italic"/>
              <a:cs typeface="Georgia Italic"/>
            </a:endParaRPr>
          </a:p>
        </p:txBody>
      </p:sp>
      <p:sp>
        <p:nvSpPr>
          <p:cNvPr id="15" name="TextBox 15"/>
          <p:cNvSpPr txBox="1"/>
          <p:nvPr/>
        </p:nvSpPr>
        <p:spPr>
          <a:xfrm>
            <a:off x="10299700" y="3810000"/>
            <a:ext cx="7620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%75</a:t>
            </a:r>
          </a:p>
          <a:p>
            <a:pPr>
              <a:lnSpc>
                <a:spcPts val="2070"/>
              </a:lnSpc>
            </a:pPr>
            <a:endParaRPr lang="en-CA" sz="1800">
              <a:solidFill>
                <a:srgbClr val="000000"/>
              </a:solidFill>
              <a:latin typeface="Georgia Italic"/>
              <a:cs typeface="Georgia Italic"/>
            </a:endParaRPr>
          </a:p>
        </p:txBody>
      </p:sp>
      <p:sp>
        <p:nvSpPr>
          <p:cNvPr id="16" name="TextBox 16"/>
          <p:cNvSpPr txBox="1"/>
          <p:nvPr/>
        </p:nvSpPr>
        <p:spPr>
          <a:xfrm>
            <a:off x="609600" y="4178300"/>
            <a:ext cx="7277100" cy="647700"/>
          </a:xfrm>
          <a:prstGeom prst="rect">
            <a:avLst/>
          </a:prstGeom>
          <a:noFill/>
        </p:spPr>
        <p:txBody>
          <a:bodyPr vert="horz" wrap="none" lIns="0" tIns="0" rIns="0" bIns="0" rtlCol="0">
            <a:spAutoFit/>
          </a:bodyPr>
          <a:lstStyle/>
          <a:p>
            <a:pPr>
              <a:lnSpc>
                <a:spcPts val="2100"/>
              </a:lnSpc>
            </a:pPr>
            <a:r>
              <a:rPr lang="en-CA" sz="1800" dirty="0" err="1">
                <a:solidFill>
                  <a:srgbClr val="000000"/>
                </a:solidFill>
                <a:latin typeface="Georgia Italic"/>
                <a:cs typeface="Georgia Italic"/>
              </a:rPr>
              <a:t>Eşyanın</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gümrüklenmiş</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değerine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bağlı</a:t>
            </a:r>
            <a:r>
              <a:rPr lang="en-CA" sz="1800" dirty="0">
                <a:solidFill>
                  <a:srgbClr val="000000"/>
                </a:solidFill>
                <a:latin typeface="Georgia Italic"/>
                <a:cs typeface="Georgia Italic"/>
              </a:rPr>
              <a:t> olarak kesilen </a:t>
            </a:r>
            <a:r>
              <a:rPr lang="en-CA" sz="1800" dirty="0" err="1">
                <a:solidFill>
                  <a:srgbClr val="000000"/>
                </a:solidFill>
                <a:latin typeface="Georgia Italic"/>
                <a:cs typeface="Georgia Italic"/>
              </a:rPr>
              <a:t>idari</a:t>
            </a:r>
            <a:br>
              <a:rPr lang="en-CA" sz="1800" dirty="0">
                <a:solidFill>
                  <a:srgbClr val="000000"/>
                </a:solidFill>
                <a:latin typeface="Times New Roman"/>
              </a:rPr>
            </a:br>
            <a:r>
              <a:rPr lang="en-CA" sz="1800" dirty="0">
                <a:solidFill>
                  <a:srgbClr val="000000"/>
                </a:solidFill>
                <a:latin typeface="Georgia Italic"/>
                <a:cs typeface="Georgia Italic"/>
              </a:rPr>
              <a:t>para </a:t>
            </a:r>
            <a:r>
              <a:rPr lang="en-CA" sz="1800" dirty="0" err="1">
                <a:solidFill>
                  <a:srgbClr val="000000"/>
                </a:solidFill>
                <a:latin typeface="Georgia Italic"/>
                <a:cs typeface="Georgia Italic"/>
              </a:rPr>
              <a:t>cezaları</a:t>
            </a:r>
            <a:endParaRPr lang="en-CA" sz="1800" dirty="0">
              <a:solidFill>
                <a:srgbClr val="000000"/>
              </a:solidFill>
              <a:latin typeface="Georgia Italic"/>
              <a:cs typeface="Georgia Italic"/>
            </a:endParaRPr>
          </a:p>
          <a:p>
            <a:pPr>
              <a:lnSpc>
                <a:spcPts val="2160"/>
              </a:lnSpc>
            </a:pPr>
            <a:endParaRPr lang="en-CA" sz="1800" dirty="0">
              <a:solidFill>
                <a:srgbClr val="000000"/>
              </a:solidFill>
            </a:endParaRPr>
          </a:p>
        </p:txBody>
      </p:sp>
      <p:sp>
        <p:nvSpPr>
          <p:cNvPr id="17" name="TextBox 17"/>
          <p:cNvSpPr txBox="1"/>
          <p:nvPr/>
        </p:nvSpPr>
        <p:spPr>
          <a:xfrm>
            <a:off x="8001000" y="4318000"/>
            <a:ext cx="4076700" cy="381000"/>
          </a:xfrm>
          <a:prstGeom prst="rect">
            <a:avLst/>
          </a:prstGeom>
          <a:noFill/>
        </p:spPr>
        <p:txBody>
          <a:bodyPr vert="horz" wrap="none" lIns="0" tIns="0" rIns="0" bIns="0" rtlCol="0">
            <a:spAutoFit/>
          </a:bodyPr>
          <a:lstStyle/>
          <a:p>
            <a:pPr>
              <a:lnSpc>
                <a:spcPts val="2100"/>
              </a:lnSpc>
              <a:tabLst>
                <a:tab pos="2286000" algn="l"/>
              </a:tabLst>
            </a:pPr>
            <a:r>
              <a:rPr lang="en-CA" sz="1800">
                <a:solidFill>
                  <a:srgbClr val="000000"/>
                </a:solidFill>
                <a:latin typeface="Georgia Italic"/>
                <a:cs typeface="Georgia Italic"/>
              </a:rPr>
              <a:t>%15	%85</a:t>
            </a:r>
          </a:p>
          <a:p>
            <a:pPr>
              <a:lnSpc>
                <a:spcPts val="2070"/>
              </a:lnSpc>
            </a:pPr>
            <a:endParaRPr lang="en-CA" sz="1800">
              <a:solidFill>
                <a:srgbClr val="000000"/>
              </a:solidFill>
            </a:endParaRPr>
          </a:p>
        </p:txBody>
      </p:sp>
      <p:sp>
        <p:nvSpPr>
          <p:cNvPr id="18" name="TextBox 18"/>
          <p:cNvSpPr txBox="1"/>
          <p:nvPr/>
        </p:nvSpPr>
        <p:spPr>
          <a:xfrm>
            <a:off x="609600" y="5003800"/>
            <a:ext cx="8008603" cy="538609"/>
          </a:xfrm>
          <a:prstGeom prst="rect">
            <a:avLst/>
          </a:prstGeom>
          <a:noFill/>
        </p:spPr>
        <p:txBody>
          <a:bodyPr vert="horz" wrap="none" lIns="0" tIns="0" rIns="0" bIns="0" rtlCol="0">
            <a:spAutoFit/>
          </a:bodyPr>
          <a:lstStyle/>
          <a:p>
            <a:pPr>
              <a:lnSpc>
                <a:spcPts val="2100"/>
              </a:lnSpc>
              <a:tabLst>
                <a:tab pos="7200900" algn="l"/>
              </a:tabLst>
            </a:pPr>
            <a:r>
              <a:rPr lang="en-CA" sz="1802" dirty="0" err="1">
                <a:solidFill>
                  <a:srgbClr val="000000"/>
                </a:solidFill>
                <a:latin typeface="Georgia Italic"/>
                <a:cs typeface="Georgia Italic"/>
              </a:rPr>
              <a:t>Gecikme</a:t>
            </a:r>
            <a:r>
              <a:rPr lang="en-CA" sz="1802" dirty="0">
                <a:solidFill>
                  <a:srgbClr val="000000"/>
                </a:solidFill>
                <a:latin typeface="Georgia Italic"/>
                <a:cs typeface="Georgia Italic"/>
              </a:rPr>
              <a:t> </a:t>
            </a:r>
            <a:r>
              <a:rPr lang="en-CA" sz="1802" dirty="0" err="1">
                <a:solidFill>
                  <a:srgbClr val="000000"/>
                </a:solidFill>
                <a:latin typeface="Georgia Italic"/>
                <a:cs typeface="Georgia Italic"/>
              </a:rPr>
              <a:t>faizi</a:t>
            </a:r>
            <a:r>
              <a:rPr lang="en-CA" sz="1802" dirty="0">
                <a:solidFill>
                  <a:srgbClr val="000000"/>
                </a:solidFill>
                <a:latin typeface="Georgia Italic"/>
                <a:cs typeface="Georgia Italic"/>
              </a:rPr>
              <a:t>/</a:t>
            </a:r>
            <a:r>
              <a:rPr lang="en-CA" sz="1802" dirty="0" err="1">
                <a:solidFill>
                  <a:srgbClr val="000000"/>
                </a:solidFill>
                <a:latin typeface="Georgia Italic"/>
                <a:cs typeface="Georgia Italic"/>
              </a:rPr>
              <a:t>gecikme</a:t>
            </a:r>
            <a:r>
              <a:rPr lang="en-CA" sz="1802" dirty="0">
                <a:solidFill>
                  <a:srgbClr val="000000"/>
                </a:solidFill>
                <a:latin typeface="Georgia Italic"/>
                <a:cs typeface="Georgia Italic"/>
              </a:rPr>
              <a:t> </a:t>
            </a:r>
            <a:r>
              <a:rPr lang="en-CA" sz="1802" dirty="0" err="1">
                <a:solidFill>
                  <a:srgbClr val="000000"/>
                </a:solidFill>
                <a:latin typeface="Georgia Italic"/>
                <a:cs typeface="Georgia Italic"/>
              </a:rPr>
              <a:t>zammı</a:t>
            </a:r>
            <a:r>
              <a:rPr lang="en-CA" sz="1802" dirty="0">
                <a:solidFill>
                  <a:srgbClr val="000000"/>
                </a:solidFill>
                <a:latin typeface="Georgia Italic"/>
                <a:cs typeface="Georgia Italic"/>
              </a:rPr>
              <a:t> </a:t>
            </a:r>
            <a:r>
              <a:rPr lang="en-CA" sz="1802" dirty="0" err="1">
                <a:solidFill>
                  <a:srgbClr val="000000"/>
                </a:solidFill>
                <a:latin typeface="Georgia Italic"/>
                <a:cs typeface="Georgia Italic"/>
              </a:rPr>
              <a:t>gibi</a:t>
            </a:r>
            <a:r>
              <a:rPr lang="en-CA" sz="1802" dirty="0">
                <a:solidFill>
                  <a:srgbClr val="000000"/>
                </a:solidFill>
                <a:latin typeface="Georgia Italic"/>
                <a:cs typeface="Georgia Italic"/>
              </a:rPr>
              <a:t> </a:t>
            </a:r>
            <a:r>
              <a:rPr lang="en-CA" sz="1802" dirty="0" err="1">
                <a:solidFill>
                  <a:srgbClr val="000000"/>
                </a:solidFill>
                <a:latin typeface="Georgia Italic"/>
                <a:cs typeface="Georgia Italic"/>
              </a:rPr>
              <a:t>feri</a:t>
            </a:r>
            <a:r>
              <a:rPr lang="en-CA" sz="1802" dirty="0">
                <a:solidFill>
                  <a:srgbClr val="000000"/>
                </a:solidFill>
                <a:latin typeface="Georgia Italic"/>
                <a:cs typeface="Georgia Italic"/>
              </a:rPr>
              <a:t> </a:t>
            </a:r>
            <a:r>
              <a:rPr lang="en-CA" sz="1802" dirty="0" err="1">
                <a:solidFill>
                  <a:srgbClr val="000000"/>
                </a:solidFill>
                <a:latin typeface="Georgia Italic"/>
                <a:cs typeface="Georgia Italic"/>
              </a:rPr>
              <a:t>alacaklar</a:t>
            </a:r>
            <a:r>
              <a:rPr lang="en-CA" sz="1802" dirty="0">
                <a:solidFill>
                  <a:srgbClr val="000000"/>
                </a:solidFill>
                <a:latin typeface="Georgia Italic"/>
                <a:cs typeface="Georgia Italic"/>
              </a:rPr>
              <a:t>*	Yİ-ÜFE</a:t>
            </a:r>
          </a:p>
          <a:p>
            <a:pPr>
              <a:lnSpc>
                <a:spcPts val="2070"/>
              </a:lnSpc>
            </a:pPr>
            <a:endParaRPr lang="en-CA" sz="1802" dirty="0">
              <a:solidFill>
                <a:srgbClr val="000000"/>
              </a:solidFill>
            </a:endParaRPr>
          </a:p>
        </p:txBody>
      </p:sp>
      <p:sp>
        <p:nvSpPr>
          <p:cNvPr id="19" name="TextBox 19"/>
          <p:cNvSpPr txBox="1"/>
          <p:nvPr/>
        </p:nvSpPr>
        <p:spPr>
          <a:xfrm>
            <a:off x="9639300" y="4864100"/>
            <a:ext cx="2438400" cy="381000"/>
          </a:xfrm>
          <a:prstGeom prst="rect">
            <a:avLst/>
          </a:prstGeom>
          <a:noFill/>
        </p:spPr>
        <p:txBody>
          <a:bodyPr vert="horz" wrap="none" lIns="0" tIns="0" rIns="0" bIns="0" rtlCol="0">
            <a:spAutoFit/>
          </a:bodyPr>
          <a:lstStyle/>
          <a:p>
            <a:pPr>
              <a:lnSpc>
                <a:spcPts val="2100"/>
              </a:lnSpc>
            </a:pPr>
            <a:r>
              <a:rPr lang="en-CA" sz="1802">
                <a:solidFill>
                  <a:srgbClr val="000000"/>
                </a:solidFill>
                <a:latin typeface="Georgia Italic"/>
                <a:cs typeface="Georgia Italic"/>
              </a:rPr>
              <a:t>Gecikme zammı/</a:t>
            </a:r>
          </a:p>
          <a:p>
            <a:pPr>
              <a:lnSpc>
                <a:spcPts val="2070"/>
              </a:lnSpc>
            </a:pPr>
            <a:endParaRPr lang="en-CA" sz="1802">
              <a:solidFill>
                <a:srgbClr val="000000"/>
              </a:solidFill>
            </a:endParaRPr>
          </a:p>
        </p:txBody>
      </p:sp>
      <p:sp>
        <p:nvSpPr>
          <p:cNvPr id="20" name="TextBox 20"/>
          <p:cNvSpPr txBox="1"/>
          <p:nvPr/>
        </p:nvSpPr>
        <p:spPr>
          <a:xfrm>
            <a:off x="9842500" y="5143500"/>
            <a:ext cx="2235200" cy="381000"/>
          </a:xfrm>
          <a:prstGeom prst="rect">
            <a:avLst/>
          </a:prstGeom>
          <a:noFill/>
        </p:spPr>
        <p:txBody>
          <a:bodyPr vert="horz" wrap="none" lIns="0" tIns="0" rIns="0" bIns="0" rtlCol="0">
            <a:spAutoFit/>
          </a:bodyPr>
          <a:lstStyle/>
          <a:p>
            <a:pPr>
              <a:lnSpc>
                <a:spcPts val="2100"/>
              </a:lnSpc>
            </a:pPr>
            <a:r>
              <a:rPr lang="en-CA" sz="1800">
                <a:solidFill>
                  <a:srgbClr val="000000"/>
                </a:solidFill>
                <a:latin typeface="Georgia Italic"/>
                <a:cs typeface="Georgia Italic"/>
              </a:rPr>
              <a:t>gecikme faizi</a:t>
            </a:r>
          </a:p>
          <a:p>
            <a:pPr>
              <a:lnSpc>
                <a:spcPts val="2070"/>
              </a:lnSpc>
            </a:pPr>
            <a:endParaRPr lang="en-CA" sz="1800">
              <a:solidFill>
                <a:srgbClr val="000000"/>
              </a:solidFill>
            </a:endParaRPr>
          </a:p>
        </p:txBody>
      </p:sp>
      <p:sp>
        <p:nvSpPr>
          <p:cNvPr id="21" name="TextBox 21"/>
          <p:cNvSpPr txBox="1"/>
          <p:nvPr/>
        </p:nvSpPr>
        <p:spPr>
          <a:xfrm>
            <a:off x="533400" y="5588000"/>
            <a:ext cx="5628144" cy="589905"/>
          </a:xfrm>
          <a:prstGeom prst="rect">
            <a:avLst/>
          </a:prstGeom>
          <a:noFill/>
        </p:spPr>
        <p:txBody>
          <a:bodyPr vert="horz" wrap="none" lIns="0" tIns="0" rIns="0" bIns="0" rtlCol="0">
            <a:spAutoFit/>
          </a:bodyPr>
          <a:lstStyle/>
          <a:p>
            <a:pPr>
              <a:lnSpc>
                <a:spcPts val="2300"/>
              </a:lnSpc>
            </a:pPr>
            <a:r>
              <a:rPr lang="en-CA" sz="2006" dirty="0">
                <a:solidFill>
                  <a:srgbClr val="000000"/>
                </a:solidFill>
                <a:latin typeface="Calibri Light"/>
                <a:cs typeface="Calibri Light"/>
              </a:rPr>
              <a:t>*</a:t>
            </a:r>
            <a:r>
              <a:rPr lang="en-CA" sz="2006" dirty="0" err="1">
                <a:solidFill>
                  <a:srgbClr val="000000"/>
                </a:solidFill>
                <a:latin typeface="Georgia Italic"/>
                <a:cs typeface="Georgia Italic"/>
              </a:rPr>
              <a:t>Peşin</a:t>
            </a:r>
            <a:r>
              <a:rPr lang="en-CA" sz="2006" dirty="0">
                <a:solidFill>
                  <a:srgbClr val="000000"/>
                </a:solidFill>
                <a:latin typeface="Georgia Italic"/>
                <a:cs typeface="Georgia Italic"/>
              </a:rPr>
              <a:t> </a:t>
            </a:r>
            <a:r>
              <a:rPr lang="en-CA" sz="2006" dirty="0" err="1">
                <a:solidFill>
                  <a:srgbClr val="000000"/>
                </a:solidFill>
                <a:latin typeface="Georgia Italic"/>
                <a:cs typeface="Georgia Italic"/>
              </a:rPr>
              <a:t>ödeme</a:t>
            </a:r>
            <a:r>
              <a:rPr lang="en-CA" sz="2006" dirty="0">
                <a:solidFill>
                  <a:srgbClr val="000000"/>
                </a:solidFill>
                <a:latin typeface="Georgia Italic"/>
                <a:cs typeface="Georgia Italic"/>
              </a:rPr>
              <a:t> halinde Yİ-</a:t>
            </a:r>
            <a:r>
              <a:rPr lang="en-CA" sz="2006" dirty="0" err="1">
                <a:solidFill>
                  <a:srgbClr val="000000"/>
                </a:solidFill>
                <a:latin typeface="Georgia Italic"/>
                <a:cs typeface="Georgia Italic"/>
              </a:rPr>
              <a:t>ÜFE’nin</a:t>
            </a:r>
            <a:r>
              <a:rPr lang="en-CA" sz="2006" dirty="0">
                <a:solidFill>
                  <a:srgbClr val="000000"/>
                </a:solidFill>
                <a:latin typeface="Georgia Italic"/>
                <a:cs typeface="Georgia Italic"/>
              </a:rPr>
              <a:t> %90’ı </a:t>
            </a:r>
            <a:r>
              <a:rPr lang="en-CA" sz="2006" dirty="0" err="1">
                <a:solidFill>
                  <a:srgbClr val="000000"/>
                </a:solidFill>
                <a:latin typeface="Georgia Italic"/>
                <a:cs typeface="Georgia Italic"/>
              </a:rPr>
              <a:t>silinecek</a:t>
            </a:r>
            <a:r>
              <a:rPr lang="en-CA" sz="2006" dirty="0">
                <a:solidFill>
                  <a:srgbClr val="000000"/>
                </a:solidFill>
                <a:latin typeface="Georgia Italic"/>
                <a:cs typeface="Georgia Italic"/>
              </a:rPr>
              <a:t>.</a:t>
            </a:r>
          </a:p>
          <a:p>
            <a:pPr>
              <a:lnSpc>
                <a:spcPts val="2300"/>
              </a:lnSpc>
            </a:pPr>
            <a:endParaRPr lang="en-CA" sz="2006" dirty="0">
              <a:solidFill>
                <a:srgbClr val="000000"/>
              </a:solidFill>
            </a:endParaRPr>
          </a:p>
        </p:txBody>
      </p:sp>
      <p:sp>
        <p:nvSpPr>
          <p:cNvPr id="22" name="TextBox 22"/>
          <p:cNvSpPr txBox="1"/>
          <p:nvPr/>
        </p:nvSpPr>
        <p:spPr>
          <a:xfrm>
            <a:off x="11099800" y="6438900"/>
            <a:ext cx="1092200" cy="228600"/>
          </a:xfrm>
          <a:prstGeom prst="rect">
            <a:avLst/>
          </a:prstGeom>
          <a:noFill/>
        </p:spPr>
        <p:txBody>
          <a:bodyPr vert="horz" wrap="none" lIns="0" tIns="0" rIns="0" bIns="0" rtlCol="0">
            <a:spAutoFit/>
          </a:bodyPr>
          <a:lstStyle/>
          <a:p>
            <a:pPr>
              <a:lnSpc>
                <a:spcPts val="1380"/>
              </a:lnSpc>
            </a:pPr>
            <a:r>
              <a:rPr lang="en-CA" sz="1200">
                <a:solidFill>
                  <a:srgbClr val="9A9A9A"/>
                </a:solidFill>
                <a:latin typeface="Calibri"/>
                <a:cs typeface="Calibri"/>
              </a:rPr>
              <a:t>43</a:t>
            </a:r>
          </a:p>
          <a:p>
            <a:pPr>
              <a:lnSpc>
                <a:spcPts val="1380"/>
              </a:lnSpc>
            </a:pPr>
            <a:endParaRPr lang="en-CA" sz="1200">
              <a:solidFill>
                <a:srgbClr val="00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
          <p:cNvSpPr txBox="1"/>
          <p:nvPr/>
        </p:nvSpPr>
        <p:spPr>
          <a:xfrm>
            <a:off x="1574930" y="355600"/>
            <a:ext cx="10515470" cy="1436291"/>
          </a:xfrm>
          <a:prstGeom prst="rect">
            <a:avLst/>
          </a:prstGeom>
          <a:solidFill>
            <a:schemeClr val="accent1"/>
          </a:solidFill>
        </p:spPr>
        <p:txBody>
          <a:bodyPr vert="horz" wrap="square" lIns="0" tIns="0" rIns="0" bIns="0" rtlCol="0">
            <a:spAutoFit/>
          </a:bodyPr>
          <a:lstStyle/>
          <a:p>
            <a:pPr>
              <a:lnSpc>
                <a:spcPts val="2760"/>
              </a:lnSpc>
            </a:pPr>
            <a:r>
              <a:rPr lang="en-CA" sz="2412" b="1" dirty="0" err="1">
                <a:solidFill>
                  <a:schemeClr val="bg1"/>
                </a:solidFill>
                <a:latin typeface="Georgia Bold Italic"/>
                <a:cs typeface="Georgia Bold Italic"/>
              </a:rPr>
              <a:t>Kesinleşmemiş</a:t>
            </a:r>
            <a:r>
              <a:rPr lang="en-CA" sz="2412" b="1" dirty="0">
                <a:solidFill>
                  <a:schemeClr val="bg1"/>
                </a:solidFill>
                <a:latin typeface="Georgia Bold Italic"/>
                <a:cs typeface="Georgia Bold Italic"/>
              </a:rPr>
              <a:t> Vergi </a:t>
            </a:r>
            <a:r>
              <a:rPr lang="en-CA" sz="2412" b="1" dirty="0" err="1">
                <a:solidFill>
                  <a:schemeClr val="bg1"/>
                </a:solidFill>
                <a:latin typeface="Georgia Bold Italic"/>
                <a:cs typeface="Georgia Bold Italic"/>
              </a:rPr>
              <a:t>Alacaklarının</a:t>
            </a:r>
            <a:r>
              <a:rPr lang="en-CA" sz="2412" b="1" dirty="0">
                <a:solidFill>
                  <a:schemeClr val="bg1"/>
                </a:solidFill>
                <a:latin typeface="Georgia Bold Italic"/>
                <a:cs typeface="Georgia Bold Italic"/>
              </a:rPr>
              <a:t> </a:t>
            </a:r>
            <a:r>
              <a:rPr lang="en-CA" sz="2412" b="1" dirty="0" err="1">
                <a:solidFill>
                  <a:schemeClr val="bg1"/>
                </a:solidFill>
                <a:latin typeface="Georgia Bold Italic"/>
                <a:cs typeface="Georgia Bold Italic"/>
              </a:rPr>
              <a:t>Yapılandırılması</a:t>
            </a:r>
            <a:endParaRPr lang="en-CA" sz="2412" b="1" dirty="0">
              <a:solidFill>
                <a:schemeClr val="bg1"/>
              </a:solidFill>
              <a:latin typeface="Georgia Bold Italic"/>
              <a:cs typeface="Georgia Bold Italic"/>
            </a:endParaRPr>
          </a:p>
          <a:p>
            <a:pPr>
              <a:lnSpc>
                <a:spcPts val="2760"/>
              </a:lnSpc>
            </a:pPr>
            <a:r>
              <a:rPr lang="en-CA" sz="2400" b="1" dirty="0">
                <a:solidFill>
                  <a:schemeClr val="bg1"/>
                </a:solidFill>
                <a:latin typeface="Georgia Bold Italic"/>
                <a:cs typeface="Georgia Bold Italic"/>
              </a:rPr>
              <a:t>(Vergi </a:t>
            </a:r>
            <a:r>
              <a:rPr lang="en-CA" sz="2400" b="1" dirty="0" err="1">
                <a:solidFill>
                  <a:schemeClr val="bg1"/>
                </a:solidFill>
                <a:latin typeface="Georgia Bold Italic"/>
                <a:cs typeface="Georgia Bold Italic"/>
              </a:rPr>
              <a:t>Mahkemesi</a:t>
            </a:r>
            <a:r>
              <a:rPr lang="en-CA" sz="2400" b="1" dirty="0">
                <a:solidFill>
                  <a:schemeClr val="bg1"/>
                </a:solidFill>
                <a:latin typeface="Georgia Bold Italic"/>
                <a:cs typeface="Georgia Bold Italic"/>
              </a:rPr>
              <a:t> veya BİM </a:t>
            </a:r>
            <a:r>
              <a:rPr lang="en-CA" sz="2400" b="1" dirty="0" err="1">
                <a:solidFill>
                  <a:schemeClr val="bg1"/>
                </a:solidFill>
                <a:latin typeface="Georgia Bold Italic"/>
                <a:cs typeface="Georgia Bold Italic"/>
              </a:rPr>
              <a:t>tarafından</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olumlu</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karar</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verilen</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alacaklar</a:t>
            </a:r>
            <a:r>
              <a:rPr lang="en-CA" sz="2400" b="1" dirty="0">
                <a:solidFill>
                  <a:schemeClr val="bg1"/>
                </a:solidFill>
                <a:latin typeface="Georgia Bold Italic"/>
                <a:cs typeface="Georgia Bold Italic"/>
              </a:rPr>
              <a:t>)</a:t>
            </a:r>
          </a:p>
          <a:p>
            <a:pPr>
              <a:lnSpc>
                <a:spcPts val="2760"/>
              </a:lnSpc>
            </a:pPr>
            <a:endParaRPr lang="en-CA" sz="2402" dirty="0">
              <a:solidFill>
                <a:srgbClr val="000000"/>
              </a:solidFill>
            </a:endParaRPr>
          </a:p>
        </p:txBody>
      </p:sp>
      <p:sp>
        <p:nvSpPr>
          <p:cNvPr id="4" name="TextBox 4"/>
          <p:cNvSpPr txBox="1"/>
          <p:nvPr/>
        </p:nvSpPr>
        <p:spPr>
          <a:xfrm>
            <a:off x="609600" y="2133600"/>
            <a:ext cx="1745671" cy="538609"/>
          </a:xfrm>
          <a:prstGeom prst="rect">
            <a:avLst/>
          </a:prstGeom>
          <a:noFill/>
        </p:spPr>
        <p:txBody>
          <a:bodyPr vert="horz" wrap="none" lIns="0" tIns="0" rIns="0" bIns="0" rtlCol="0">
            <a:spAutoFit/>
          </a:bodyPr>
          <a:lstStyle/>
          <a:p>
            <a:pPr>
              <a:lnSpc>
                <a:spcPts val="2100"/>
              </a:lnSpc>
            </a:pPr>
            <a:r>
              <a:rPr lang="en-CA" sz="1812" b="1" dirty="0" err="1">
                <a:solidFill>
                  <a:srgbClr val="C00000"/>
                </a:solidFill>
                <a:latin typeface="Georgia Bold Italic"/>
                <a:cs typeface="Georgia Bold Italic"/>
              </a:rPr>
              <a:t>Alacağın</a:t>
            </a:r>
            <a:r>
              <a:rPr lang="en-CA" sz="1812" b="1" dirty="0">
                <a:solidFill>
                  <a:srgbClr val="C00000"/>
                </a:solidFill>
                <a:latin typeface="Georgia Bold Italic"/>
                <a:cs typeface="Georgia Bold Italic"/>
              </a:rPr>
              <a:t> </a:t>
            </a:r>
            <a:r>
              <a:rPr lang="en-CA" sz="1812" b="1" dirty="0" err="1">
                <a:solidFill>
                  <a:srgbClr val="C00000"/>
                </a:solidFill>
                <a:latin typeface="Georgia Bold Italic"/>
                <a:cs typeface="Georgia Bold Italic"/>
              </a:rPr>
              <a:t>Türü</a:t>
            </a:r>
            <a:endParaRPr lang="en-CA" sz="1812" b="1" dirty="0">
              <a:solidFill>
                <a:srgbClr val="C00000"/>
              </a:solidFill>
              <a:latin typeface="Georgia Bold Italic"/>
              <a:cs typeface="Georgia Bold Italic"/>
            </a:endParaRPr>
          </a:p>
          <a:p>
            <a:pPr>
              <a:lnSpc>
                <a:spcPts val="2070"/>
              </a:lnSpc>
            </a:pPr>
            <a:endParaRPr lang="en-CA" sz="1802" dirty="0">
              <a:solidFill>
                <a:srgbClr val="000000"/>
              </a:solidFill>
            </a:endParaRPr>
          </a:p>
        </p:txBody>
      </p:sp>
      <p:sp>
        <p:nvSpPr>
          <p:cNvPr id="5" name="TextBox 5"/>
          <p:cNvSpPr txBox="1"/>
          <p:nvPr/>
        </p:nvSpPr>
        <p:spPr>
          <a:xfrm>
            <a:off x="7632700" y="1993900"/>
            <a:ext cx="3651641" cy="538609"/>
          </a:xfrm>
          <a:prstGeom prst="rect">
            <a:avLst/>
          </a:prstGeom>
          <a:noFill/>
        </p:spPr>
        <p:txBody>
          <a:bodyPr vert="horz" wrap="none" lIns="0" tIns="0" rIns="0" bIns="0" rtlCol="0">
            <a:spAutoFit/>
          </a:bodyPr>
          <a:lstStyle/>
          <a:p>
            <a:pPr>
              <a:lnSpc>
                <a:spcPts val="2100"/>
              </a:lnSpc>
              <a:tabLst>
                <a:tab pos="2184400" algn="l"/>
              </a:tabLst>
            </a:pPr>
            <a:r>
              <a:rPr lang="en-CA" sz="1810" b="1" dirty="0" err="1">
                <a:solidFill>
                  <a:srgbClr val="C00000"/>
                </a:solidFill>
                <a:latin typeface="Georgia Bold Italic"/>
                <a:cs typeface="Georgia Bold Italic"/>
              </a:rPr>
              <a:t>Ödenecek</a:t>
            </a:r>
            <a:r>
              <a:rPr lang="en-CA" sz="1810" b="1" dirty="0">
                <a:solidFill>
                  <a:srgbClr val="FFFFFF"/>
                </a:solidFill>
                <a:latin typeface="Georgia Bold Italic"/>
                <a:cs typeface="Georgia Bold Italic"/>
              </a:rPr>
              <a:t>	</a:t>
            </a:r>
            <a:r>
              <a:rPr lang="en-CA" sz="1810" b="1" dirty="0" err="1">
                <a:solidFill>
                  <a:srgbClr val="C00000"/>
                </a:solidFill>
                <a:latin typeface="Georgia Bold Italic"/>
                <a:cs typeface="Georgia Bold Italic"/>
              </a:rPr>
              <a:t>Tahsilinden</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6" name="TextBox 6"/>
          <p:cNvSpPr txBox="1"/>
          <p:nvPr/>
        </p:nvSpPr>
        <p:spPr>
          <a:xfrm>
            <a:off x="7696200" y="2273300"/>
            <a:ext cx="3896901" cy="538609"/>
          </a:xfrm>
          <a:prstGeom prst="rect">
            <a:avLst/>
          </a:prstGeom>
          <a:noFill/>
        </p:spPr>
        <p:txBody>
          <a:bodyPr vert="horz" wrap="none" lIns="0" tIns="0" rIns="0" bIns="0" rtlCol="0">
            <a:spAutoFit/>
          </a:bodyPr>
          <a:lstStyle/>
          <a:p>
            <a:pPr>
              <a:lnSpc>
                <a:spcPts val="2100"/>
              </a:lnSpc>
              <a:tabLst>
                <a:tab pos="1816100" algn="l"/>
              </a:tabLst>
            </a:pPr>
            <a:r>
              <a:rPr lang="en-CA" sz="1812" b="1" dirty="0" err="1">
                <a:solidFill>
                  <a:srgbClr val="C00000"/>
                </a:solidFill>
                <a:latin typeface="Georgia Bold Italic"/>
                <a:cs typeface="Georgia Bold Italic"/>
              </a:rPr>
              <a:t>Tutarlar</a:t>
            </a:r>
            <a:r>
              <a:rPr lang="en-CA" sz="1812" b="1" dirty="0">
                <a:solidFill>
                  <a:srgbClr val="FFFFFF"/>
                </a:solidFill>
                <a:latin typeface="Georgia Bold Italic"/>
                <a:cs typeface="Georgia Bold Italic"/>
              </a:rPr>
              <a:t>	</a:t>
            </a:r>
            <a:r>
              <a:rPr lang="en-CA" sz="1812" b="1" dirty="0" err="1">
                <a:solidFill>
                  <a:srgbClr val="C00000"/>
                </a:solidFill>
                <a:latin typeface="Georgia Bold Italic"/>
                <a:cs typeface="Georgia Bold Italic"/>
              </a:rPr>
              <a:t>Vazgeçilen</a:t>
            </a:r>
            <a:r>
              <a:rPr lang="en-CA" sz="1812" b="1" dirty="0">
                <a:solidFill>
                  <a:srgbClr val="C00000"/>
                </a:solidFill>
                <a:latin typeface="Georgia Bold Italic"/>
                <a:cs typeface="Georgia Bold Italic"/>
              </a:rPr>
              <a:t> </a:t>
            </a:r>
            <a:r>
              <a:rPr lang="en-CA" sz="1812" b="1" dirty="0" err="1">
                <a:solidFill>
                  <a:srgbClr val="C00000"/>
                </a:solidFill>
                <a:latin typeface="Georgia Bold Italic"/>
                <a:cs typeface="Georgia Bold Italic"/>
              </a:rPr>
              <a:t>Tutar</a:t>
            </a:r>
            <a:endParaRPr lang="en-CA" sz="1812" b="1" dirty="0">
              <a:solidFill>
                <a:srgbClr val="C00000"/>
              </a:solidFill>
              <a:latin typeface="Georgia Bold Italic"/>
              <a:cs typeface="Georgia Bold Italic"/>
            </a:endParaRPr>
          </a:p>
          <a:p>
            <a:pPr>
              <a:lnSpc>
                <a:spcPts val="2070"/>
              </a:lnSpc>
            </a:pPr>
            <a:endParaRPr lang="en-CA" sz="1802" dirty="0">
              <a:solidFill>
                <a:srgbClr val="000000"/>
              </a:solidFill>
            </a:endParaRPr>
          </a:p>
        </p:txBody>
      </p:sp>
      <p:sp>
        <p:nvSpPr>
          <p:cNvPr id="7" name="TextBox 7"/>
          <p:cNvSpPr txBox="1"/>
          <p:nvPr/>
        </p:nvSpPr>
        <p:spPr>
          <a:xfrm>
            <a:off x="609600" y="2717800"/>
            <a:ext cx="13208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a:t>
            </a:r>
          </a:p>
          <a:p>
            <a:pPr>
              <a:lnSpc>
                <a:spcPts val="2070"/>
              </a:lnSpc>
            </a:pPr>
            <a:endParaRPr lang="en-CA" sz="1800">
              <a:solidFill>
                <a:srgbClr val="000000"/>
              </a:solidFill>
              <a:latin typeface="Georgia Italic"/>
              <a:cs typeface="Georgia Italic"/>
            </a:endParaRPr>
          </a:p>
        </p:txBody>
      </p:sp>
      <p:sp>
        <p:nvSpPr>
          <p:cNvPr id="8" name="TextBox 8"/>
          <p:cNvSpPr txBox="1"/>
          <p:nvPr/>
        </p:nvSpPr>
        <p:spPr>
          <a:xfrm>
            <a:off x="8001000" y="2717800"/>
            <a:ext cx="7620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a:t>
            </a:r>
          </a:p>
          <a:p>
            <a:pPr>
              <a:lnSpc>
                <a:spcPts val="2070"/>
              </a:lnSpc>
            </a:pPr>
            <a:endParaRPr lang="en-CA" sz="1800">
              <a:solidFill>
                <a:srgbClr val="000000"/>
              </a:solidFill>
              <a:latin typeface="Georgia Italic"/>
              <a:cs typeface="Georgia Italic"/>
            </a:endParaRPr>
          </a:p>
        </p:txBody>
      </p:sp>
      <p:sp>
        <p:nvSpPr>
          <p:cNvPr id="9" name="TextBox 9"/>
          <p:cNvSpPr txBox="1"/>
          <p:nvPr/>
        </p:nvSpPr>
        <p:spPr>
          <a:xfrm>
            <a:off x="10312400" y="27178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%90</a:t>
            </a:r>
          </a:p>
          <a:p>
            <a:pPr>
              <a:lnSpc>
                <a:spcPts val="2070"/>
              </a:lnSpc>
            </a:pPr>
            <a:endParaRPr lang="en-CA" sz="1800">
              <a:solidFill>
                <a:srgbClr val="000000"/>
              </a:solidFill>
              <a:latin typeface="Georgia Italic"/>
              <a:cs typeface="Georgia Italic"/>
            </a:endParaRPr>
          </a:p>
        </p:txBody>
      </p:sp>
      <p:sp>
        <p:nvSpPr>
          <p:cNvPr id="10" name="TextBox 10"/>
          <p:cNvSpPr txBox="1"/>
          <p:nvPr/>
        </p:nvSpPr>
        <p:spPr>
          <a:xfrm>
            <a:off x="609600" y="3111500"/>
            <a:ext cx="295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aslına bağlı cezalar</a:t>
            </a:r>
          </a:p>
          <a:p>
            <a:pPr>
              <a:lnSpc>
                <a:spcPts val="2070"/>
              </a:lnSpc>
            </a:pPr>
            <a:endParaRPr lang="en-CA" sz="1800">
              <a:solidFill>
                <a:srgbClr val="000000"/>
              </a:solidFill>
              <a:latin typeface="Georgia Italic"/>
              <a:cs typeface="Georgia Italic"/>
            </a:endParaRPr>
          </a:p>
        </p:txBody>
      </p:sp>
      <p:sp>
        <p:nvSpPr>
          <p:cNvPr id="11" name="TextBox 11"/>
          <p:cNvSpPr txBox="1"/>
          <p:nvPr/>
        </p:nvSpPr>
        <p:spPr>
          <a:xfrm>
            <a:off x="8166100" y="3111500"/>
            <a:ext cx="41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t>
            </a:r>
          </a:p>
          <a:p>
            <a:pPr>
              <a:lnSpc>
                <a:spcPts val="2070"/>
              </a:lnSpc>
            </a:pPr>
            <a:endParaRPr lang="en-CA" sz="1800">
              <a:solidFill>
                <a:srgbClr val="000000"/>
              </a:solidFill>
              <a:latin typeface="Georgia Italic"/>
              <a:cs typeface="Georgia Italic"/>
            </a:endParaRPr>
          </a:p>
        </p:txBody>
      </p:sp>
      <p:sp>
        <p:nvSpPr>
          <p:cNvPr id="12" name="TextBox 12"/>
          <p:cNvSpPr txBox="1"/>
          <p:nvPr/>
        </p:nvSpPr>
        <p:spPr>
          <a:xfrm>
            <a:off x="10248900" y="3111500"/>
            <a:ext cx="9017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%100</a:t>
            </a:r>
          </a:p>
          <a:p>
            <a:pPr>
              <a:lnSpc>
                <a:spcPts val="2070"/>
              </a:lnSpc>
            </a:pPr>
            <a:endParaRPr lang="en-CA" sz="1800">
              <a:solidFill>
                <a:srgbClr val="000000"/>
              </a:solidFill>
              <a:latin typeface="Georgia Italic"/>
              <a:cs typeface="Georgia Italic"/>
            </a:endParaRPr>
          </a:p>
        </p:txBody>
      </p:sp>
      <p:sp>
        <p:nvSpPr>
          <p:cNvPr id="13" name="TextBox 13"/>
          <p:cNvSpPr txBox="1"/>
          <p:nvPr/>
        </p:nvSpPr>
        <p:spPr>
          <a:xfrm>
            <a:off x="609600" y="3479800"/>
            <a:ext cx="40132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aslına bağlı olmayan tutarlar</a:t>
            </a:r>
          </a:p>
          <a:p>
            <a:pPr>
              <a:lnSpc>
                <a:spcPts val="2070"/>
              </a:lnSpc>
            </a:pPr>
            <a:endParaRPr lang="en-CA" sz="1800">
              <a:solidFill>
                <a:srgbClr val="000000"/>
              </a:solidFill>
              <a:latin typeface="Georgia Italic"/>
              <a:cs typeface="Georgia Italic"/>
            </a:endParaRPr>
          </a:p>
        </p:txBody>
      </p:sp>
      <p:sp>
        <p:nvSpPr>
          <p:cNvPr id="14" name="TextBox 14"/>
          <p:cNvSpPr txBox="1"/>
          <p:nvPr/>
        </p:nvSpPr>
        <p:spPr>
          <a:xfrm>
            <a:off x="8001000" y="3479800"/>
            <a:ext cx="7620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a:t>
            </a:r>
          </a:p>
          <a:p>
            <a:pPr>
              <a:lnSpc>
                <a:spcPts val="2070"/>
              </a:lnSpc>
            </a:pPr>
            <a:endParaRPr lang="en-CA" sz="1800">
              <a:solidFill>
                <a:srgbClr val="000000"/>
              </a:solidFill>
              <a:latin typeface="Georgia Italic"/>
              <a:cs typeface="Georgia Italic"/>
            </a:endParaRPr>
          </a:p>
        </p:txBody>
      </p:sp>
      <p:sp>
        <p:nvSpPr>
          <p:cNvPr id="15" name="TextBox 15"/>
          <p:cNvSpPr txBox="1"/>
          <p:nvPr/>
        </p:nvSpPr>
        <p:spPr>
          <a:xfrm>
            <a:off x="10312400" y="34798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%90</a:t>
            </a:r>
          </a:p>
          <a:p>
            <a:pPr>
              <a:lnSpc>
                <a:spcPts val="2070"/>
              </a:lnSpc>
            </a:pPr>
            <a:endParaRPr lang="en-CA" sz="1800">
              <a:solidFill>
                <a:srgbClr val="000000"/>
              </a:solidFill>
              <a:latin typeface="Georgia Italic"/>
              <a:cs typeface="Georgia Italic"/>
            </a:endParaRPr>
          </a:p>
        </p:txBody>
      </p:sp>
      <p:sp>
        <p:nvSpPr>
          <p:cNvPr id="16" name="TextBox 16"/>
          <p:cNvSpPr txBox="1"/>
          <p:nvPr/>
        </p:nvSpPr>
        <p:spPr>
          <a:xfrm>
            <a:off x="609600" y="3848100"/>
            <a:ext cx="7340600" cy="647700"/>
          </a:xfrm>
          <a:prstGeom prst="rect">
            <a:avLst/>
          </a:prstGeom>
          <a:noFill/>
        </p:spPr>
        <p:txBody>
          <a:bodyPr vert="horz" wrap="none" lIns="0" tIns="0" rIns="0" bIns="0" rtlCol="0">
            <a:spAutoFit/>
          </a:bodyPr>
          <a:lstStyle/>
          <a:p>
            <a:pPr>
              <a:lnSpc>
                <a:spcPts val="2100"/>
              </a:lnSpc>
            </a:pPr>
            <a:r>
              <a:rPr lang="en-CA" sz="1800">
                <a:solidFill>
                  <a:srgbClr val="000000"/>
                </a:solidFill>
                <a:latin typeface="Georgia Italic"/>
                <a:cs typeface="Georgia Italic"/>
              </a:rPr>
              <a:t>Eşyanın gümrüklenmiş değerine bağlı olarak kesilen idari</a:t>
            </a:r>
            <a:br>
              <a:rPr lang="en-CA" sz="1800">
                <a:solidFill>
                  <a:srgbClr val="000000"/>
                </a:solidFill>
                <a:latin typeface="Times New Roman"/>
              </a:rPr>
            </a:br>
            <a:r>
              <a:rPr lang="en-CA" sz="1800">
                <a:solidFill>
                  <a:srgbClr val="000000"/>
                </a:solidFill>
                <a:latin typeface="Georgia Italic"/>
                <a:cs typeface="Georgia Italic"/>
              </a:rPr>
              <a:t>para cezaları</a:t>
            </a:r>
          </a:p>
          <a:p>
            <a:pPr>
              <a:lnSpc>
                <a:spcPts val="2160"/>
              </a:lnSpc>
            </a:pPr>
            <a:endParaRPr lang="en-CA" sz="1800">
              <a:solidFill>
                <a:srgbClr val="000000"/>
              </a:solidFill>
            </a:endParaRPr>
          </a:p>
        </p:txBody>
      </p:sp>
      <p:sp>
        <p:nvSpPr>
          <p:cNvPr id="17" name="TextBox 17"/>
          <p:cNvSpPr txBox="1"/>
          <p:nvPr/>
        </p:nvSpPr>
        <p:spPr>
          <a:xfrm>
            <a:off x="8051800" y="4000500"/>
            <a:ext cx="4025900" cy="381000"/>
          </a:xfrm>
          <a:prstGeom prst="rect">
            <a:avLst/>
          </a:prstGeom>
          <a:noFill/>
        </p:spPr>
        <p:txBody>
          <a:bodyPr vert="horz" wrap="none" lIns="0" tIns="0" rIns="0" bIns="0" rtlCol="0">
            <a:spAutoFit/>
          </a:bodyPr>
          <a:lstStyle/>
          <a:p>
            <a:pPr>
              <a:lnSpc>
                <a:spcPts val="2100"/>
              </a:lnSpc>
              <a:tabLst>
                <a:tab pos="2260600" algn="l"/>
              </a:tabLst>
            </a:pPr>
            <a:r>
              <a:rPr lang="en-CA" sz="1800">
                <a:solidFill>
                  <a:srgbClr val="000000"/>
                </a:solidFill>
                <a:latin typeface="Georgia Italic"/>
                <a:cs typeface="Georgia Italic"/>
              </a:rPr>
              <a:t>%5	%95</a:t>
            </a:r>
          </a:p>
          <a:p>
            <a:pPr>
              <a:lnSpc>
                <a:spcPts val="2070"/>
              </a:lnSpc>
            </a:pPr>
            <a:endParaRPr lang="en-CA" sz="1800">
              <a:solidFill>
                <a:srgbClr val="000000"/>
              </a:solidFill>
            </a:endParaRPr>
          </a:p>
        </p:txBody>
      </p:sp>
      <p:sp>
        <p:nvSpPr>
          <p:cNvPr id="18" name="TextBox 18"/>
          <p:cNvSpPr txBox="1"/>
          <p:nvPr/>
        </p:nvSpPr>
        <p:spPr>
          <a:xfrm>
            <a:off x="609600" y="4660900"/>
            <a:ext cx="8021427" cy="538609"/>
          </a:xfrm>
          <a:prstGeom prst="rect">
            <a:avLst/>
          </a:prstGeom>
          <a:noFill/>
        </p:spPr>
        <p:txBody>
          <a:bodyPr vert="horz" wrap="none" lIns="0" tIns="0" rIns="0" bIns="0" rtlCol="0">
            <a:spAutoFit/>
          </a:bodyPr>
          <a:lstStyle/>
          <a:p>
            <a:pPr>
              <a:lnSpc>
                <a:spcPts val="2100"/>
              </a:lnSpc>
              <a:tabLst>
                <a:tab pos="7213600" algn="l"/>
              </a:tabLst>
            </a:pP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faizi</a:t>
            </a:r>
            <a:r>
              <a:rPr lang="en-CA" sz="1800" dirty="0">
                <a:solidFill>
                  <a:srgbClr val="000000"/>
                </a:solidFill>
                <a:latin typeface="Georgia Italic"/>
                <a:cs typeface="Georgia Italic"/>
              </a:rPr>
              <a:t>/</a:t>
            </a: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zammı</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gibi</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feri</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alacaklar</a:t>
            </a:r>
            <a:r>
              <a:rPr lang="en-CA" sz="1800" dirty="0">
                <a:solidFill>
                  <a:srgbClr val="000000"/>
                </a:solidFill>
                <a:latin typeface="Georgia Italic"/>
                <a:cs typeface="Georgia Italic"/>
              </a:rPr>
              <a:t>*	Yİ-ÜFE</a:t>
            </a:r>
          </a:p>
          <a:p>
            <a:pPr>
              <a:lnSpc>
                <a:spcPts val="2070"/>
              </a:lnSpc>
            </a:pPr>
            <a:endParaRPr lang="en-CA" sz="1800" dirty="0">
              <a:solidFill>
                <a:srgbClr val="000000"/>
              </a:solidFill>
            </a:endParaRPr>
          </a:p>
        </p:txBody>
      </p:sp>
      <p:sp>
        <p:nvSpPr>
          <p:cNvPr id="19" name="TextBox 19"/>
          <p:cNvSpPr txBox="1"/>
          <p:nvPr/>
        </p:nvSpPr>
        <p:spPr>
          <a:xfrm>
            <a:off x="9664700" y="4508500"/>
            <a:ext cx="2425700" cy="647700"/>
          </a:xfrm>
          <a:prstGeom prst="rect">
            <a:avLst/>
          </a:prstGeom>
          <a:noFill/>
        </p:spPr>
        <p:txBody>
          <a:bodyPr vert="horz" wrap="none" lIns="0" tIns="0" rIns="0" bIns="0" rtlCol="0">
            <a:spAutoFit/>
          </a:bodyPr>
          <a:lstStyle/>
          <a:p>
            <a:pPr>
              <a:lnSpc>
                <a:spcPts val="2100"/>
              </a:lnSpc>
              <a:tabLst>
                <a:tab pos="203200" algn="l"/>
              </a:tabLst>
            </a:pPr>
            <a:r>
              <a:rPr lang="en-CA" sz="1800">
                <a:solidFill>
                  <a:srgbClr val="000000"/>
                </a:solidFill>
                <a:latin typeface="Georgia Italic"/>
                <a:cs typeface="Georgia Italic"/>
              </a:rPr>
              <a:t>Gecikme zammı/</a:t>
            </a:r>
            <a:br>
              <a:rPr lang="en-CA" sz="1800">
                <a:solidFill>
                  <a:srgbClr val="000000"/>
                </a:solidFill>
                <a:latin typeface="Times New Roman"/>
              </a:rPr>
            </a:br>
            <a:r>
              <a:rPr lang="en-CA" sz="1800">
                <a:solidFill>
                  <a:srgbClr val="000000"/>
                </a:solidFill>
                <a:latin typeface="Georgia Italic"/>
                <a:cs typeface="Georgia Italic"/>
              </a:rPr>
              <a:t>	gecikme faizi</a:t>
            </a:r>
          </a:p>
          <a:p>
            <a:pPr>
              <a:lnSpc>
                <a:spcPts val="2160"/>
              </a:lnSpc>
            </a:pPr>
            <a:endParaRPr lang="en-CA" sz="1800">
              <a:solidFill>
                <a:srgbClr val="000000"/>
              </a:solidFill>
            </a:endParaRPr>
          </a:p>
        </p:txBody>
      </p:sp>
      <p:sp>
        <p:nvSpPr>
          <p:cNvPr id="20" name="TextBox 20"/>
          <p:cNvSpPr txBox="1"/>
          <p:nvPr/>
        </p:nvSpPr>
        <p:spPr>
          <a:xfrm>
            <a:off x="533400" y="5422900"/>
            <a:ext cx="5626540" cy="589905"/>
          </a:xfrm>
          <a:prstGeom prst="rect">
            <a:avLst/>
          </a:prstGeom>
          <a:noFill/>
        </p:spPr>
        <p:txBody>
          <a:bodyPr vert="horz" wrap="none" lIns="0" tIns="0" rIns="0" bIns="0" rtlCol="0">
            <a:spAutoFit/>
          </a:bodyPr>
          <a:lstStyle/>
          <a:p>
            <a:pPr>
              <a:lnSpc>
                <a:spcPts val="2300"/>
              </a:lnSpc>
            </a:pPr>
            <a:r>
              <a:rPr lang="en-CA" sz="2004" dirty="0">
                <a:solidFill>
                  <a:srgbClr val="000000"/>
                </a:solidFill>
                <a:latin typeface="Calibri Light"/>
                <a:cs typeface="Calibri Light"/>
              </a:rPr>
              <a:t>*</a:t>
            </a:r>
            <a:r>
              <a:rPr lang="en-CA" sz="2004" dirty="0" err="1">
                <a:solidFill>
                  <a:srgbClr val="000000"/>
                </a:solidFill>
                <a:latin typeface="Georgia Italic"/>
                <a:cs typeface="Georgia Italic"/>
              </a:rPr>
              <a:t>Peşin</a:t>
            </a:r>
            <a:r>
              <a:rPr lang="en-CA" sz="2004" dirty="0">
                <a:solidFill>
                  <a:srgbClr val="000000"/>
                </a:solidFill>
                <a:latin typeface="Georgia Italic"/>
                <a:cs typeface="Georgia Italic"/>
              </a:rPr>
              <a:t> </a:t>
            </a:r>
            <a:r>
              <a:rPr lang="en-CA" sz="2004" dirty="0" err="1">
                <a:solidFill>
                  <a:srgbClr val="000000"/>
                </a:solidFill>
                <a:latin typeface="Georgia Italic"/>
                <a:cs typeface="Georgia Italic"/>
              </a:rPr>
              <a:t>ödeme</a:t>
            </a:r>
            <a:r>
              <a:rPr lang="en-CA" sz="2004" dirty="0">
                <a:solidFill>
                  <a:srgbClr val="000000"/>
                </a:solidFill>
                <a:latin typeface="Georgia Italic"/>
                <a:cs typeface="Georgia Italic"/>
              </a:rPr>
              <a:t> halinde Yİ-</a:t>
            </a:r>
            <a:r>
              <a:rPr lang="en-CA" sz="2004" dirty="0" err="1">
                <a:solidFill>
                  <a:srgbClr val="000000"/>
                </a:solidFill>
                <a:latin typeface="Georgia Italic"/>
                <a:cs typeface="Georgia Italic"/>
              </a:rPr>
              <a:t>ÜFE’nin</a:t>
            </a:r>
            <a:r>
              <a:rPr lang="en-CA" sz="2004" dirty="0">
                <a:solidFill>
                  <a:srgbClr val="000000"/>
                </a:solidFill>
                <a:latin typeface="Georgia Italic"/>
                <a:cs typeface="Georgia Italic"/>
              </a:rPr>
              <a:t> %90’ı </a:t>
            </a:r>
            <a:r>
              <a:rPr lang="en-CA" sz="2004" dirty="0" err="1">
                <a:solidFill>
                  <a:srgbClr val="000000"/>
                </a:solidFill>
                <a:latin typeface="Georgia Italic"/>
                <a:cs typeface="Georgia Italic"/>
              </a:rPr>
              <a:t>silinecek</a:t>
            </a:r>
            <a:r>
              <a:rPr lang="en-CA" sz="2004" dirty="0">
                <a:solidFill>
                  <a:srgbClr val="000000"/>
                </a:solidFill>
                <a:latin typeface="Georgia Italic"/>
                <a:cs typeface="Georgia Italic"/>
              </a:rPr>
              <a:t>.</a:t>
            </a:r>
          </a:p>
          <a:p>
            <a:pPr>
              <a:lnSpc>
                <a:spcPts val="2300"/>
              </a:lnSpc>
            </a:pPr>
            <a:endParaRPr lang="en-CA" sz="2004" dirty="0">
              <a:solidFill>
                <a:srgbClr val="000000"/>
              </a:solidFill>
            </a:endParaRPr>
          </a:p>
        </p:txBody>
      </p:sp>
      <p:sp>
        <p:nvSpPr>
          <p:cNvPr id="21" name="TextBox 21"/>
          <p:cNvSpPr txBox="1"/>
          <p:nvPr/>
        </p:nvSpPr>
        <p:spPr>
          <a:xfrm>
            <a:off x="11099800" y="6438900"/>
            <a:ext cx="1092200" cy="228600"/>
          </a:xfrm>
          <a:prstGeom prst="rect">
            <a:avLst/>
          </a:prstGeom>
          <a:noFill/>
        </p:spPr>
        <p:txBody>
          <a:bodyPr vert="horz" wrap="none" lIns="0" tIns="0" rIns="0" bIns="0" rtlCol="0">
            <a:spAutoFit/>
          </a:bodyPr>
          <a:lstStyle/>
          <a:p>
            <a:pPr>
              <a:lnSpc>
                <a:spcPts val="1380"/>
              </a:lnSpc>
            </a:pPr>
            <a:r>
              <a:rPr lang="en-CA" sz="1200">
                <a:solidFill>
                  <a:srgbClr val="9A9A9A"/>
                </a:solidFill>
                <a:latin typeface="Calibri"/>
                <a:cs typeface="Calibri"/>
              </a:rPr>
              <a:t>44</a:t>
            </a:r>
          </a:p>
          <a:p>
            <a:pPr>
              <a:lnSpc>
                <a:spcPts val="1380"/>
              </a:lnSpc>
            </a:pPr>
            <a:endParaRPr lang="en-CA" sz="120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
          <p:cNvSpPr txBox="1"/>
          <p:nvPr/>
        </p:nvSpPr>
        <p:spPr>
          <a:xfrm>
            <a:off x="1605281" y="355600"/>
            <a:ext cx="10109400" cy="1436291"/>
          </a:xfrm>
          <a:prstGeom prst="rect">
            <a:avLst/>
          </a:prstGeom>
          <a:solidFill>
            <a:schemeClr val="accent1"/>
          </a:solidFill>
        </p:spPr>
        <p:txBody>
          <a:bodyPr vert="horz" wrap="square" lIns="0" tIns="0" rIns="0" bIns="0" rtlCol="0">
            <a:spAutoFit/>
          </a:bodyPr>
          <a:lstStyle/>
          <a:p>
            <a:pPr>
              <a:lnSpc>
                <a:spcPts val="2760"/>
              </a:lnSpc>
            </a:pPr>
            <a:r>
              <a:rPr lang="en-CA" sz="2412" b="1" dirty="0" err="1">
                <a:solidFill>
                  <a:schemeClr val="bg1"/>
                </a:solidFill>
                <a:latin typeface="Georgia Bold Italic"/>
                <a:cs typeface="Georgia Bold Italic"/>
              </a:rPr>
              <a:t>Kesinleşmemiş</a:t>
            </a:r>
            <a:r>
              <a:rPr lang="en-CA" sz="2412" b="1" dirty="0">
                <a:solidFill>
                  <a:schemeClr val="bg1"/>
                </a:solidFill>
                <a:latin typeface="Georgia Bold Italic"/>
                <a:cs typeface="Georgia Bold Italic"/>
              </a:rPr>
              <a:t> Vergi </a:t>
            </a:r>
            <a:r>
              <a:rPr lang="en-CA" sz="2412" b="1" dirty="0" err="1">
                <a:solidFill>
                  <a:schemeClr val="bg1"/>
                </a:solidFill>
                <a:latin typeface="Georgia Bold Italic"/>
                <a:cs typeface="Georgia Bold Italic"/>
              </a:rPr>
              <a:t>Alacaklarının</a:t>
            </a:r>
            <a:r>
              <a:rPr lang="en-CA" sz="2412" b="1" dirty="0">
                <a:solidFill>
                  <a:schemeClr val="bg1"/>
                </a:solidFill>
                <a:latin typeface="Georgia Bold Italic"/>
                <a:cs typeface="Georgia Bold Italic"/>
              </a:rPr>
              <a:t> </a:t>
            </a:r>
            <a:r>
              <a:rPr lang="en-CA" sz="2412" b="1" dirty="0" err="1">
                <a:solidFill>
                  <a:schemeClr val="bg1"/>
                </a:solidFill>
                <a:latin typeface="Georgia Bold Italic"/>
                <a:cs typeface="Georgia Bold Italic"/>
              </a:rPr>
              <a:t>Yapılandırılması</a:t>
            </a:r>
            <a:endParaRPr lang="en-CA" sz="2412" b="1" dirty="0">
              <a:solidFill>
                <a:schemeClr val="bg1"/>
              </a:solidFill>
              <a:latin typeface="Georgia Bold Italic"/>
              <a:cs typeface="Georgia Bold Italic"/>
            </a:endParaRPr>
          </a:p>
          <a:p>
            <a:pPr>
              <a:lnSpc>
                <a:spcPts val="2760"/>
              </a:lnSpc>
            </a:pPr>
            <a:r>
              <a:rPr lang="en-CA" sz="2400" b="1" dirty="0">
                <a:solidFill>
                  <a:schemeClr val="bg1"/>
                </a:solidFill>
                <a:latin typeface="Georgia Bold Italic"/>
                <a:cs typeface="Georgia Bold Italic"/>
              </a:rPr>
              <a:t>(Vergi </a:t>
            </a:r>
            <a:r>
              <a:rPr lang="en-CA" sz="2400" b="1" dirty="0" err="1">
                <a:solidFill>
                  <a:schemeClr val="bg1"/>
                </a:solidFill>
                <a:latin typeface="Georgia Bold Italic"/>
                <a:cs typeface="Georgia Bold Italic"/>
              </a:rPr>
              <a:t>Mahkemesi</a:t>
            </a:r>
            <a:r>
              <a:rPr lang="en-CA" sz="2400" b="1" dirty="0">
                <a:solidFill>
                  <a:schemeClr val="bg1"/>
                </a:solidFill>
                <a:latin typeface="Georgia Bold Italic"/>
                <a:cs typeface="Georgia Bold Italic"/>
              </a:rPr>
              <a:t> veya BİM </a:t>
            </a:r>
            <a:r>
              <a:rPr lang="en-CA" sz="2400" b="1" dirty="0" err="1">
                <a:solidFill>
                  <a:schemeClr val="bg1"/>
                </a:solidFill>
                <a:latin typeface="Georgia Bold Italic"/>
                <a:cs typeface="Georgia Bold Italic"/>
              </a:rPr>
              <a:t>tarafından</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olumsuz</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karar</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verilen</a:t>
            </a:r>
            <a:r>
              <a:rPr lang="en-CA" sz="2400" b="1" dirty="0">
                <a:solidFill>
                  <a:schemeClr val="bg1"/>
                </a:solidFill>
                <a:latin typeface="Georgia Bold Italic"/>
                <a:cs typeface="Georgia Bold Italic"/>
              </a:rPr>
              <a:t> </a:t>
            </a:r>
            <a:r>
              <a:rPr lang="en-CA" sz="2400" b="1" dirty="0" err="1">
                <a:solidFill>
                  <a:schemeClr val="bg1"/>
                </a:solidFill>
                <a:latin typeface="Georgia Bold Italic"/>
                <a:cs typeface="Georgia Bold Italic"/>
              </a:rPr>
              <a:t>alacaklar</a:t>
            </a:r>
            <a:r>
              <a:rPr lang="en-CA" sz="2400" b="1" dirty="0">
                <a:solidFill>
                  <a:schemeClr val="bg1"/>
                </a:solidFill>
                <a:latin typeface="Georgia Bold Italic"/>
                <a:cs typeface="Georgia Bold Italic"/>
              </a:rPr>
              <a:t>)</a:t>
            </a:r>
          </a:p>
          <a:p>
            <a:pPr>
              <a:lnSpc>
                <a:spcPts val="2760"/>
              </a:lnSpc>
            </a:pPr>
            <a:endParaRPr lang="en-CA" sz="2402" dirty="0">
              <a:solidFill>
                <a:srgbClr val="000000"/>
              </a:solidFill>
            </a:endParaRPr>
          </a:p>
        </p:txBody>
      </p:sp>
      <p:sp>
        <p:nvSpPr>
          <p:cNvPr id="4" name="TextBox 4"/>
          <p:cNvSpPr txBox="1"/>
          <p:nvPr/>
        </p:nvSpPr>
        <p:spPr>
          <a:xfrm>
            <a:off x="609600" y="2184400"/>
            <a:ext cx="1745671" cy="538609"/>
          </a:xfrm>
          <a:prstGeom prst="rect">
            <a:avLst/>
          </a:prstGeom>
          <a:noFill/>
        </p:spPr>
        <p:txBody>
          <a:bodyPr vert="horz" wrap="none" lIns="0" tIns="0" rIns="0" bIns="0" rtlCol="0">
            <a:spAutoFit/>
          </a:bodyPr>
          <a:lstStyle/>
          <a:p>
            <a:pPr>
              <a:lnSpc>
                <a:spcPts val="2100"/>
              </a:lnSpc>
            </a:pPr>
            <a:r>
              <a:rPr lang="en-CA" sz="1810" b="1" dirty="0" err="1">
                <a:solidFill>
                  <a:srgbClr val="C00000"/>
                </a:solidFill>
                <a:latin typeface="Georgia Bold Italic"/>
                <a:cs typeface="Georgia Bold Italic"/>
              </a:rPr>
              <a:t>Alacağın</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Türü</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5" name="TextBox 5"/>
          <p:cNvSpPr txBox="1"/>
          <p:nvPr/>
        </p:nvSpPr>
        <p:spPr>
          <a:xfrm>
            <a:off x="7124700" y="2184400"/>
            <a:ext cx="2277868" cy="538609"/>
          </a:xfrm>
          <a:prstGeom prst="rect">
            <a:avLst/>
          </a:prstGeom>
          <a:noFill/>
        </p:spPr>
        <p:txBody>
          <a:bodyPr vert="horz" wrap="none" lIns="0" tIns="0" rIns="0" bIns="0" rtlCol="0">
            <a:spAutoFit/>
          </a:bodyPr>
          <a:lstStyle/>
          <a:p>
            <a:pPr>
              <a:lnSpc>
                <a:spcPts val="2100"/>
              </a:lnSpc>
            </a:pPr>
            <a:r>
              <a:rPr lang="en-CA" sz="1810" b="1" dirty="0" err="1">
                <a:solidFill>
                  <a:srgbClr val="C00000"/>
                </a:solidFill>
                <a:latin typeface="Georgia Bold Italic"/>
                <a:cs typeface="Georgia Bold Italic"/>
              </a:rPr>
              <a:t>Ödenecek</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Tutarlar</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6" name="TextBox 6"/>
          <p:cNvSpPr txBox="1"/>
          <p:nvPr/>
        </p:nvSpPr>
        <p:spPr>
          <a:xfrm>
            <a:off x="9652000" y="2032000"/>
            <a:ext cx="2063065" cy="801438"/>
          </a:xfrm>
          <a:prstGeom prst="rect">
            <a:avLst/>
          </a:prstGeom>
          <a:noFill/>
        </p:spPr>
        <p:txBody>
          <a:bodyPr vert="horz" wrap="none" lIns="0" tIns="0" rIns="0" bIns="0" rtlCol="0">
            <a:spAutoFit/>
          </a:bodyPr>
          <a:lstStyle/>
          <a:p>
            <a:pPr indent="304800">
              <a:lnSpc>
                <a:spcPts val="2100"/>
              </a:lnSpc>
            </a:pPr>
            <a:r>
              <a:rPr lang="en-CA" sz="1810" b="1" dirty="0" err="1">
                <a:solidFill>
                  <a:srgbClr val="C00000"/>
                </a:solidFill>
                <a:latin typeface="Georgia Bold Italic"/>
                <a:cs typeface="Georgia Bold Italic"/>
              </a:rPr>
              <a:t>Tahsilinden</a:t>
            </a:r>
            <a:br>
              <a:rPr lang="en-CA" sz="1800" dirty="0">
                <a:solidFill>
                  <a:srgbClr val="C00000"/>
                </a:solidFill>
                <a:latin typeface="Times New Roman"/>
              </a:rPr>
            </a:br>
            <a:r>
              <a:rPr lang="en-CA" sz="1810" b="1" dirty="0" err="1">
                <a:solidFill>
                  <a:srgbClr val="C00000"/>
                </a:solidFill>
                <a:latin typeface="Georgia Bold Italic"/>
                <a:cs typeface="Georgia Bold Italic"/>
              </a:rPr>
              <a:t>Vazgeçilen</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Tutar</a:t>
            </a:r>
            <a:endParaRPr lang="en-CA" sz="1810" b="1" dirty="0">
              <a:solidFill>
                <a:srgbClr val="C00000"/>
              </a:solidFill>
              <a:latin typeface="Georgia Bold Italic"/>
              <a:cs typeface="Georgia Bold Italic"/>
            </a:endParaRPr>
          </a:p>
          <a:p>
            <a:pPr>
              <a:lnSpc>
                <a:spcPts val="2160"/>
              </a:lnSpc>
            </a:pPr>
            <a:endParaRPr lang="en-CA" sz="1800" dirty="0">
              <a:solidFill>
                <a:srgbClr val="000000"/>
              </a:solidFill>
            </a:endParaRPr>
          </a:p>
        </p:txBody>
      </p:sp>
      <p:sp>
        <p:nvSpPr>
          <p:cNvPr id="7" name="TextBox 7"/>
          <p:cNvSpPr txBox="1"/>
          <p:nvPr/>
        </p:nvSpPr>
        <p:spPr>
          <a:xfrm>
            <a:off x="609600" y="2844800"/>
            <a:ext cx="13208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a:t>
            </a:r>
          </a:p>
          <a:p>
            <a:pPr>
              <a:lnSpc>
                <a:spcPts val="2070"/>
              </a:lnSpc>
            </a:pPr>
            <a:endParaRPr lang="en-CA" sz="1800">
              <a:solidFill>
                <a:srgbClr val="000000"/>
              </a:solidFill>
              <a:latin typeface="Georgia Italic"/>
              <a:cs typeface="Georgia Italic"/>
            </a:endParaRPr>
          </a:p>
        </p:txBody>
      </p:sp>
      <p:sp>
        <p:nvSpPr>
          <p:cNvPr id="8" name="TextBox 8"/>
          <p:cNvSpPr txBox="1"/>
          <p:nvPr/>
        </p:nvSpPr>
        <p:spPr>
          <a:xfrm>
            <a:off x="7962900" y="2844800"/>
            <a:ext cx="9017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%100</a:t>
            </a:r>
          </a:p>
          <a:p>
            <a:pPr>
              <a:lnSpc>
                <a:spcPts val="2070"/>
              </a:lnSpc>
            </a:pPr>
            <a:endParaRPr lang="en-CA" sz="1800">
              <a:solidFill>
                <a:srgbClr val="000000"/>
              </a:solidFill>
              <a:latin typeface="Georgia Italic"/>
              <a:cs typeface="Georgia Italic"/>
            </a:endParaRPr>
          </a:p>
        </p:txBody>
      </p:sp>
      <p:sp>
        <p:nvSpPr>
          <p:cNvPr id="9" name="TextBox 9"/>
          <p:cNvSpPr txBox="1"/>
          <p:nvPr/>
        </p:nvSpPr>
        <p:spPr>
          <a:xfrm>
            <a:off x="10629900" y="2844800"/>
            <a:ext cx="41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t>
            </a:r>
          </a:p>
          <a:p>
            <a:pPr>
              <a:lnSpc>
                <a:spcPts val="2070"/>
              </a:lnSpc>
            </a:pPr>
            <a:endParaRPr lang="en-CA" sz="1800">
              <a:solidFill>
                <a:srgbClr val="000000"/>
              </a:solidFill>
              <a:latin typeface="Georgia Italic"/>
              <a:cs typeface="Georgia Italic"/>
            </a:endParaRPr>
          </a:p>
        </p:txBody>
      </p:sp>
      <p:sp>
        <p:nvSpPr>
          <p:cNvPr id="10" name="TextBox 10"/>
          <p:cNvSpPr txBox="1"/>
          <p:nvPr/>
        </p:nvSpPr>
        <p:spPr>
          <a:xfrm>
            <a:off x="609600" y="3276600"/>
            <a:ext cx="2959100" cy="342900"/>
          </a:xfrm>
          <a:prstGeom prst="rect">
            <a:avLst/>
          </a:prstGeom>
          <a:noFill/>
        </p:spPr>
        <p:txBody>
          <a:bodyPr vert="horz" wrap="none" lIns="0" tIns="0" rIns="0" bIns="0" rtlCol="0">
            <a:spAutoFit/>
          </a:bodyPr>
          <a:lstStyle/>
          <a:p>
            <a:pPr>
              <a:lnSpc>
                <a:spcPts val="2070"/>
              </a:lnSpc>
            </a:pPr>
            <a:r>
              <a:rPr lang="en-CA" sz="1802">
                <a:solidFill>
                  <a:srgbClr val="000000"/>
                </a:solidFill>
                <a:latin typeface="Georgia Italic"/>
                <a:cs typeface="Georgia Italic"/>
              </a:rPr>
              <a:t>Vergi aslına bağlı cezalar</a:t>
            </a:r>
          </a:p>
          <a:p>
            <a:pPr>
              <a:lnSpc>
                <a:spcPts val="2070"/>
              </a:lnSpc>
            </a:pPr>
            <a:endParaRPr lang="en-CA" sz="1802">
              <a:solidFill>
                <a:srgbClr val="000000"/>
              </a:solidFill>
              <a:latin typeface="Georgia Italic"/>
              <a:cs typeface="Georgia Italic"/>
            </a:endParaRPr>
          </a:p>
        </p:txBody>
      </p:sp>
      <p:sp>
        <p:nvSpPr>
          <p:cNvPr id="11" name="TextBox 11"/>
          <p:cNvSpPr txBox="1"/>
          <p:nvPr/>
        </p:nvSpPr>
        <p:spPr>
          <a:xfrm>
            <a:off x="8204200" y="3276600"/>
            <a:ext cx="419100" cy="342900"/>
          </a:xfrm>
          <a:prstGeom prst="rect">
            <a:avLst/>
          </a:prstGeom>
          <a:noFill/>
        </p:spPr>
        <p:txBody>
          <a:bodyPr vert="horz" wrap="none" lIns="0" tIns="0" rIns="0" bIns="0" rtlCol="0">
            <a:spAutoFit/>
          </a:bodyPr>
          <a:lstStyle/>
          <a:p>
            <a:pPr>
              <a:lnSpc>
                <a:spcPts val="2070"/>
              </a:lnSpc>
            </a:pPr>
            <a:r>
              <a:rPr lang="en-CA" sz="1802">
                <a:solidFill>
                  <a:srgbClr val="000000"/>
                </a:solidFill>
                <a:latin typeface="Georgia Italic"/>
                <a:cs typeface="Georgia Italic"/>
              </a:rPr>
              <a:t>-</a:t>
            </a:r>
          </a:p>
          <a:p>
            <a:pPr>
              <a:lnSpc>
                <a:spcPts val="2070"/>
              </a:lnSpc>
            </a:pPr>
            <a:endParaRPr lang="en-CA" sz="1802">
              <a:solidFill>
                <a:srgbClr val="000000"/>
              </a:solidFill>
              <a:latin typeface="Georgia Italic"/>
              <a:cs typeface="Georgia Italic"/>
            </a:endParaRPr>
          </a:p>
        </p:txBody>
      </p:sp>
      <p:sp>
        <p:nvSpPr>
          <p:cNvPr id="12" name="TextBox 12"/>
          <p:cNvSpPr txBox="1"/>
          <p:nvPr/>
        </p:nvSpPr>
        <p:spPr>
          <a:xfrm>
            <a:off x="10388600" y="3276600"/>
            <a:ext cx="901700" cy="342900"/>
          </a:xfrm>
          <a:prstGeom prst="rect">
            <a:avLst/>
          </a:prstGeom>
          <a:noFill/>
        </p:spPr>
        <p:txBody>
          <a:bodyPr vert="horz" wrap="none" lIns="0" tIns="0" rIns="0" bIns="0" rtlCol="0">
            <a:spAutoFit/>
          </a:bodyPr>
          <a:lstStyle/>
          <a:p>
            <a:pPr>
              <a:lnSpc>
                <a:spcPts val="2070"/>
              </a:lnSpc>
            </a:pPr>
            <a:r>
              <a:rPr lang="en-CA" sz="1802">
                <a:solidFill>
                  <a:srgbClr val="000000"/>
                </a:solidFill>
                <a:latin typeface="Georgia Italic"/>
                <a:cs typeface="Georgia Italic"/>
              </a:rPr>
              <a:t>%100</a:t>
            </a:r>
          </a:p>
          <a:p>
            <a:pPr>
              <a:lnSpc>
                <a:spcPts val="2070"/>
              </a:lnSpc>
            </a:pPr>
            <a:endParaRPr lang="en-CA" sz="1802">
              <a:solidFill>
                <a:srgbClr val="000000"/>
              </a:solidFill>
              <a:latin typeface="Georgia Italic"/>
              <a:cs typeface="Georgia Italic"/>
            </a:endParaRPr>
          </a:p>
        </p:txBody>
      </p:sp>
      <p:sp>
        <p:nvSpPr>
          <p:cNvPr id="13" name="TextBox 13"/>
          <p:cNvSpPr txBox="1"/>
          <p:nvPr/>
        </p:nvSpPr>
        <p:spPr>
          <a:xfrm>
            <a:off x="609600" y="3683000"/>
            <a:ext cx="40132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aslına bağlı olmayan tutarlar</a:t>
            </a:r>
          </a:p>
          <a:p>
            <a:pPr>
              <a:lnSpc>
                <a:spcPts val="2070"/>
              </a:lnSpc>
            </a:pPr>
            <a:endParaRPr lang="en-CA" sz="1800">
              <a:solidFill>
                <a:srgbClr val="000000"/>
              </a:solidFill>
              <a:latin typeface="Georgia Italic"/>
              <a:cs typeface="Georgia Italic"/>
            </a:endParaRPr>
          </a:p>
        </p:txBody>
      </p:sp>
      <p:sp>
        <p:nvSpPr>
          <p:cNvPr id="14" name="TextBox 14"/>
          <p:cNvSpPr txBox="1"/>
          <p:nvPr/>
        </p:nvSpPr>
        <p:spPr>
          <a:xfrm>
            <a:off x="8026400" y="36830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%50</a:t>
            </a:r>
          </a:p>
          <a:p>
            <a:pPr>
              <a:lnSpc>
                <a:spcPts val="2070"/>
              </a:lnSpc>
            </a:pPr>
            <a:endParaRPr lang="en-CA" sz="1800">
              <a:solidFill>
                <a:srgbClr val="000000"/>
              </a:solidFill>
              <a:latin typeface="Georgia Italic"/>
              <a:cs typeface="Georgia Italic"/>
            </a:endParaRPr>
          </a:p>
        </p:txBody>
      </p:sp>
      <p:sp>
        <p:nvSpPr>
          <p:cNvPr id="15" name="TextBox 15"/>
          <p:cNvSpPr txBox="1"/>
          <p:nvPr/>
        </p:nvSpPr>
        <p:spPr>
          <a:xfrm>
            <a:off x="10439400" y="36830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%50</a:t>
            </a:r>
          </a:p>
          <a:p>
            <a:pPr>
              <a:lnSpc>
                <a:spcPts val="2070"/>
              </a:lnSpc>
            </a:pPr>
            <a:endParaRPr lang="en-CA" sz="1800">
              <a:solidFill>
                <a:srgbClr val="000000"/>
              </a:solidFill>
              <a:latin typeface="Georgia Italic"/>
              <a:cs typeface="Georgia Italic"/>
            </a:endParaRPr>
          </a:p>
        </p:txBody>
      </p:sp>
      <p:sp>
        <p:nvSpPr>
          <p:cNvPr id="16" name="TextBox 16"/>
          <p:cNvSpPr txBox="1"/>
          <p:nvPr/>
        </p:nvSpPr>
        <p:spPr>
          <a:xfrm>
            <a:off x="609600" y="4076700"/>
            <a:ext cx="7302500" cy="381000"/>
          </a:xfrm>
          <a:prstGeom prst="rect">
            <a:avLst/>
          </a:prstGeom>
          <a:noFill/>
        </p:spPr>
        <p:txBody>
          <a:bodyPr vert="horz" wrap="none" lIns="0" tIns="0" rIns="0" bIns="0" rtlCol="0">
            <a:spAutoFit/>
          </a:bodyPr>
          <a:lstStyle/>
          <a:p>
            <a:pPr>
              <a:lnSpc>
                <a:spcPts val="2100"/>
              </a:lnSpc>
            </a:pPr>
            <a:r>
              <a:rPr lang="en-CA" sz="1800">
                <a:solidFill>
                  <a:srgbClr val="000000"/>
                </a:solidFill>
                <a:latin typeface="Georgia Italic"/>
                <a:cs typeface="Georgia Italic"/>
              </a:rPr>
              <a:t>Eşyanın gümrüklenmiş değerine bağlı olarak kesilen idari</a:t>
            </a:r>
          </a:p>
          <a:p>
            <a:pPr>
              <a:lnSpc>
                <a:spcPts val="2070"/>
              </a:lnSpc>
            </a:pPr>
            <a:endParaRPr lang="en-CA" sz="1800">
              <a:solidFill>
                <a:srgbClr val="000000"/>
              </a:solidFill>
            </a:endParaRPr>
          </a:p>
        </p:txBody>
      </p:sp>
      <p:sp>
        <p:nvSpPr>
          <p:cNvPr id="17" name="TextBox 17"/>
          <p:cNvSpPr txBox="1"/>
          <p:nvPr/>
        </p:nvSpPr>
        <p:spPr>
          <a:xfrm>
            <a:off x="609600" y="4356100"/>
            <a:ext cx="7302500" cy="381000"/>
          </a:xfrm>
          <a:prstGeom prst="rect">
            <a:avLst/>
          </a:prstGeom>
          <a:noFill/>
        </p:spPr>
        <p:txBody>
          <a:bodyPr vert="horz" wrap="none" lIns="0" tIns="0" rIns="0" bIns="0" rtlCol="0">
            <a:spAutoFit/>
          </a:bodyPr>
          <a:lstStyle/>
          <a:p>
            <a:pPr>
              <a:lnSpc>
                <a:spcPts val="2100"/>
              </a:lnSpc>
            </a:pPr>
            <a:r>
              <a:rPr lang="en-CA" sz="1802">
                <a:solidFill>
                  <a:srgbClr val="000000"/>
                </a:solidFill>
                <a:latin typeface="Georgia Italic"/>
                <a:cs typeface="Georgia Italic"/>
              </a:rPr>
              <a:t>para cezaları</a:t>
            </a:r>
          </a:p>
          <a:p>
            <a:pPr>
              <a:lnSpc>
                <a:spcPts val="2070"/>
              </a:lnSpc>
            </a:pPr>
            <a:endParaRPr lang="en-CA" sz="1802">
              <a:solidFill>
                <a:srgbClr val="000000"/>
              </a:solidFill>
            </a:endParaRPr>
          </a:p>
        </p:txBody>
      </p:sp>
      <p:sp>
        <p:nvSpPr>
          <p:cNvPr id="18" name="TextBox 18"/>
          <p:cNvSpPr txBox="1"/>
          <p:nvPr/>
        </p:nvSpPr>
        <p:spPr>
          <a:xfrm>
            <a:off x="8026400" y="4216400"/>
            <a:ext cx="4051300" cy="381000"/>
          </a:xfrm>
          <a:prstGeom prst="rect">
            <a:avLst/>
          </a:prstGeom>
          <a:noFill/>
        </p:spPr>
        <p:txBody>
          <a:bodyPr vert="horz" wrap="none" lIns="0" tIns="0" rIns="0" bIns="0" rtlCol="0">
            <a:spAutoFit/>
          </a:bodyPr>
          <a:lstStyle/>
          <a:p>
            <a:pPr>
              <a:lnSpc>
                <a:spcPts val="2100"/>
              </a:lnSpc>
              <a:tabLst>
                <a:tab pos="2413000" algn="l"/>
              </a:tabLst>
            </a:pPr>
            <a:r>
              <a:rPr lang="en-CA" sz="1800">
                <a:solidFill>
                  <a:srgbClr val="000000"/>
                </a:solidFill>
                <a:latin typeface="Georgia Italic"/>
                <a:cs typeface="Georgia Italic"/>
              </a:rPr>
              <a:t>%30	%70</a:t>
            </a:r>
          </a:p>
          <a:p>
            <a:pPr>
              <a:lnSpc>
                <a:spcPts val="2070"/>
              </a:lnSpc>
            </a:pPr>
            <a:endParaRPr lang="en-CA" sz="1800">
              <a:solidFill>
                <a:srgbClr val="000000"/>
              </a:solidFill>
            </a:endParaRPr>
          </a:p>
        </p:txBody>
      </p:sp>
      <p:sp>
        <p:nvSpPr>
          <p:cNvPr id="19" name="TextBox 19"/>
          <p:cNvSpPr txBox="1"/>
          <p:nvPr/>
        </p:nvSpPr>
        <p:spPr>
          <a:xfrm>
            <a:off x="609600" y="4927600"/>
            <a:ext cx="8059899" cy="538609"/>
          </a:xfrm>
          <a:prstGeom prst="rect">
            <a:avLst/>
          </a:prstGeom>
          <a:noFill/>
        </p:spPr>
        <p:txBody>
          <a:bodyPr vert="horz" wrap="none" lIns="0" tIns="0" rIns="0" bIns="0" rtlCol="0">
            <a:spAutoFit/>
          </a:bodyPr>
          <a:lstStyle/>
          <a:p>
            <a:pPr>
              <a:lnSpc>
                <a:spcPts val="2100"/>
              </a:lnSpc>
              <a:tabLst>
                <a:tab pos="7251700" algn="l"/>
              </a:tabLst>
            </a:pP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faizi</a:t>
            </a:r>
            <a:r>
              <a:rPr lang="en-CA" sz="1800" dirty="0">
                <a:solidFill>
                  <a:srgbClr val="000000"/>
                </a:solidFill>
                <a:latin typeface="Georgia Italic"/>
                <a:cs typeface="Georgia Italic"/>
              </a:rPr>
              <a:t>/</a:t>
            </a: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zammı</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gibi</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feri</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alacaklar</a:t>
            </a:r>
            <a:r>
              <a:rPr lang="en-CA" sz="1800" dirty="0">
                <a:solidFill>
                  <a:srgbClr val="000000"/>
                </a:solidFill>
                <a:latin typeface="Georgia Italic"/>
                <a:cs typeface="Georgia Italic"/>
              </a:rPr>
              <a:t>*	Yİ-ÜFE</a:t>
            </a:r>
          </a:p>
          <a:p>
            <a:pPr>
              <a:lnSpc>
                <a:spcPts val="2070"/>
              </a:lnSpc>
            </a:pPr>
            <a:endParaRPr lang="en-CA" sz="1800" dirty="0">
              <a:solidFill>
                <a:srgbClr val="000000"/>
              </a:solidFill>
            </a:endParaRPr>
          </a:p>
        </p:txBody>
      </p:sp>
      <p:sp>
        <p:nvSpPr>
          <p:cNvPr id="20" name="TextBox 20"/>
          <p:cNvSpPr txBox="1"/>
          <p:nvPr/>
        </p:nvSpPr>
        <p:spPr>
          <a:xfrm>
            <a:off x="9791700" y="4775200"/>
            <a:ext cx="2286000" cy="647700"/>
          </a:xfrm>
          <a:prstGeom prst="rect">
            <a:avLst/>
          </a:prstGeom>
          <a:noFill/>
        </p:spPr>
        <p:txBody>
          <a:bodyPr vert="horz" wrap="none" lIns="0" tIns="0" rIns="0" bIns="0" rtlCol="0">
            <a:spAutoFit/>
          </a:bodyPr>
          <a:lstStyle/>
          <a:p>
            <a:pPr>
              <a:lnSpc>
                <a:spcPts val="2100"/>
              </a:lnSpc>
              <a:tabLst>
                <a:tab pos="203200" algn="l"/>
              </a:tabLst>
            </a:pPr>
            <a:r>
              <a:rPr lang="en-CA" sz="1800">
                <a:solidFill>
                  <a:srgbClr val="000000"/>
                </a:solidFill>
                <a:latin typeface="Georgia Italic"/>
                <a:cs typeface="Georgia Italic"/>
              </a:rPr>
              <a:t>Gecikme zammı/</a:t>
            </a:r>
            <a:br>
              <a:rPr lang="en-CA" sz="1800">
                <a:solidFill>
                  <a:srgbClr val="000000"/>
                </a:solidFill>
                <a:latin typeface="Times New Roman"/>
              </a:rPr>
            </a:br>
            <a:r>
              <a:rPr lang="en-CA" sz="1800">
                <a:solidFill>
                  <a:srgbClr val="000000"/>
                </a:solidFill>
                <a:latin typeface="Georgia Italic"/>
                <a:cs typeface="Georgia Italic"/>
              </a:rPr>
              <a:t>	gecikme faizi</a:t>
            </a:r>
          </a:p>
          <a:p>
            <a:pPr>
              <a:lnSpc>
                <a:spcPts val="2155"/>
              </a:lnSpc>
            </a:pPr>
            <a:endParaRPr lang="en-CA" sz="1800">
              <a:solidFill>
                <a:srgbClr val="000000"/>
              </a:solidFill>
            </a:endParaRPr>
          </a:p>
        </p:txBody>
      </p:sp>
      <p:sp>
        <p:nvSpPr>
          <p:cNvPr id="21" name="TextBox 21"/>
          <p:cNvSpPr txBox="1"/>
          <p:nvPr/>
        </p:nvSpPr>
        <p:spPr>
          <a:xfrm>
            <a:off x="533400" y="5537200"/>
            <a:ext cx="5626540" cy="589905"/>
          </a:xfrm>
          <a:prstGeom prst="rect">
            <a:avLst/>
          </a:prstGeom>
          <a:noFill/>
        </p:spPr>
        <p:txBody>
          <a:bodyPr vert="horz" wrap="none" lIns="0" tIns="0" rIns="0" bIns="0" rtlCol="0">
            <a:spAutoFit/>
          </a:bodyPr>
          <a:lstStyle/>
          <a:p>
            <a:pPr>
              <a:lnSpc>
                <a:spcPts val="2300"/>
              </a:lnSpc>
            </a:pPr>
            <a:r>
              <a:rPr lang="en-CA" sz="2004" dirty="0">
                <a:solidFill>
                  <a:srgbClr val="000000"/>
                </a:solidFill>
                <a:latin typeface="Calibri Light"/>
                <a:cs typeface="Calibri Light"/>
              </a:rPr>
              <a:t>*</a:t>
            </a:r>
            <a:r>
              <a:rPr lang="en-CA" sz="2004" dirty="0" err="1">
                <a:solidFill>
                  <a:srgbClr val="000000"/>
                </a:solidFill>
                <a:latin typeface="Georgia Italic"/>
                <a:cs typeface="Georgia Italic"/>
              </a:rPr>
              <a:t>Peşin</a:t>
            </a:r>
            <a:r>
              <a:rPr lang="en-CA" sz="2004" dirty="0">
                <a:solidFill>
                  <a:srgbClr val="000000"/>
                </a:solidFill>
                <a:latin typeface="Georgia Italic"/>
                <a:cs typeface="Georgia Italic"/>
              </a:rPr>
              <a:t> </a:t>
            </a:r>
            <a:r>
              <a:rPr lang="en-CA" sz="2004" dirty="0" err="1">
                <a:solidFill>
                  <a:srgbClr val="000000"/>
                </a:solidFill>
                <a:latin typeface="Georgia Italic"/>
                <a:cs typeface="Georgia Italic"/>
              </a:rPr>
              <a:t>ödeme</a:t>
            </a:r>
            <a:r>
              <a:rPr lang="en-CA" sz="2004" dirty="0">
                <a:solidFill>
                  <a:srgbClr val="000000"/>
                </a:solidFill>
                <a:latin typeface="Georgia Italic"/>
                <a:cs typeface="Georgia Italic"/>
              </a:rPr>
              <a:t> halinde Yİ-</a:t>
            </a:r>
            <a:r>
              <a:rPr lang="en-CA" sz="2004" dirty="0" err="1">
                <a:solidFill>
                  <a:srgbClr val="000000"/>
                </a:solidFill>
                <a:latin typeface="Georgia Italic"/>
                <a:cs typeface="Georgia Italic"/>
              </a:rPr>
              <a:t>ÜFE’nin</a:t>
            </a:r>
            <a:r>
              <a:rPr lang="en-CA" sz="2004" dirty="0">
                <a:solidFill>
                  <a:srgbClr val="000000"/>
                </a:solidFill>
                <a:latin typeface="Georgia Italic"/>
                <a:cs typeface="Georgia Italic"/>
              </a:rPr>
              <a:t> %90’ı </a:t>
            </a:r>
            <a:r>
              <a:rPr lang="en-CA" sz="2004" dirty="0" err="1">
                <a:solidFill>
                  <a:srgbClr val="000000"/>
                </a:solidFill>
                <a:latin typeface="Georgia Italic"/>
                <a:cs typeface="Georgia Italic"/>
              </a:rPr>
              <a:t>silinecek</a:t>
            </a:r>
            <a:r>
              <a:rPr lang="en-CA" sz="2004" dirty="0">
                <a:solidFill>
                  <a:srgbClr val="000000"/>
                </a:solidFill>
                <a:latin typeface="Georgia Italic"/>
                <a:cs typeface="Georgia Italic"/>
              </a:rPr>
              <a:t>.</a:t>
            </a:r>
          </a:p>
          <a:p>
            <a:pPr>
              <a:lnSpc>
                <a:spcPts val="2300"/>
              </a:lnSpc>
            </a:pPr>
            <a:endParaRPr lang="en-CA" sz="2004" dirty="0">
              <a:solidFill>
                <a:srgbClr val="000000"/>
              </a:solidFill>
            </a:endParaRPr>
          </a:p>
        </p:txBody>
      </p:sp>
      <p:sp>
        <p:nvSpPr>
          <p:cNvPr id="22" name="TextBox 22"/>
          <p:cNvSpPr txBox="1"/>
          <p:nvPr/>
        </p:nvSpPr>
        <p:spPr>
          <a:xfrm>
            <a:off x="11099800" y="6438900"/>
            <a:ext cx="1092200" cy="228600"/>
          </a:xfrm>
          <a:prstGeom prst="rect">
            <a:avLst/>
          </a:prstGeom>
          <a:noFill/>
        </p:spPr>
        <p:txBody>
          <a:bodyPr vert="horz" wrap="none" lIns="0" tIns="0" rIns="0" bIns="0" rtlCol="0">
            <a:spAutoFit/>
          </a:bodyPr>
          <a:lstStyle/>
          <a:p>
            <a:pPr>
              <a:lnSpc>
                <a:spcPts val="1380"/>
              </a:lnSpc>
            </a:pPr>
            <a:r>
              <a:rPr lang="en-CA" sz="1200">
                <a:solidFill>
                  <a:srgbClr val="9A9A9A"/>
                </a:solidFill>
                <a:latin typeface="Calibri"/>
                <a:cs typeface="Calibri"/>
              </a:rPr>
              <a:t>45</a:t>
            </a:r>
          </a:p>
          <a:p>
            <a:pPr>
              <a:lnSpc>
                <a:spcPts val="1380"/>
              </a:lnSpc>
            </a:pPr>
            <a:endParaRPr lang="en-CA" sz="120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92500" lnSpcReduction="20000"/>
          </a:bodyPr>
          <a:lstStyle/>
          <a:p>
            <a:pPr marL="478790" marR="41275" indent="0" algn="l">
              <a:lnSpc>
                <a:spcPct val="107000"/>
              </a:lnSpc>
              <a:spcAft>
                <a:spcPts val="70"/>
              </a:spcAft>
              <a:buNone/>
            </a:pPr>
            <a:r>
              <a:rPr lang="tr-TR" sz="1600" b="1" dirty="0">
                <a:solidFill>
                  <a:schemeClr val="accent1"/>
                </a:solidFill>
              </a:rPr>
              <a:t> </a:t>
            </a:r>
          </a:p>
          <a:p>
            <a:pPr algn="just"/>
            <a:r>
              <a:rPr lang="tr-TR" sz="3400" b="1" dirty="0">
                <a:solidFill>
                  <a:schemeClr val="accent1"/>
                </a:solidFill>
              </a:rPr>
              <a:t>KANUNUN 3. MADDESİNDEN YARARLANMAK İÇİN 31 MAYIS 2023 TARİHİNE KADAR (BU TARİH DÂHİL) BAĞLI BULUNULAN TAHSİL DAİRESİNE YAZILI OLARAK BAŞVURUDA BULUNULMASI VE BAŞVURU DİLEKÇESİNDE DAVA AÇILMAYACAĞI, AÇILMIŞ DAVALARDAN VAZGEÇİLECEĞİ YÖNÜNDE İRADENİN BELİRTİLMESİ ŞART.</a:t>
            </a:r>
          </a:p>
          <a:p>
            <a:pPr marL="0" indent="0" algn="just">
              <a:buNone/>
            </a:pPr>
            <a:endParaRPr lang="tr-TR" sz="3400" b="1" dirty="0">
              <a:solidFill>
                <a:schemeClr val="accent1"/>
              </a:solidFill>
            </a:endParaRPr>
          </a:p>
          <a:p>
            <a:pPr algn="just"/>
            <a:r>
              <a:rPr lang="tr-TR" sz="3400" b="1" dirty="0">
                <a:solidFill>
                  <a:schemeClr val="accent1"/>
                </a:solidFill>
              </a:rPr>
              <a:t>BİRDEN FAZLA DAVA DOSYASI BULUNAN MÜKELLEFLER DİLEKÇELERİNDE, HANGİ DAVA DOSYASI İÇİN MADDE HÜKÜMLERİNDEN YARARLANMAK İSTEDİKLERİNİ BELİRTECEKLER. </a:t>
            </a:r>
          </a:p>
          <a:p>
            <a:pPr algn="just"/>
            <a:endParaRPr lang="tr-TR" sz="3400" b="1" dirty="0">
              <a:solidFill>
                <a:schemeClr val="accent1"/>
              </a:solidFill>
            </a:endParaRPr>
          </a:p>
        </p:txBody>
      </p:sp>
    </p:spTree>
    <p:extLst>
      <p:ext uri="{BB962C8B-B14F-4D97-AF65-F5344CB8AC3E}">
        <p14:creationId xmlns:p14="http://schemas.microsoft.com/office/powerpoint/2010/main" val="2477113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b="1" dirty="0">
                <a:solidFill>
                  <a:schemeClr val="bg1"/>
                </a:solidFill>
              </a:rPr>
              <a:t>  DAVA SAFHASINDAKİ BORÇLAR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271100"/>
            <a:ext cx="10537371" cy="5245814"/>
          </a:xfrm>
        </p:spPr>
        <p:txBody>
          <a:bodyPr>
            <a:normAutofit fontScale="47500" lnSpcReduction="20000"/>
          </a:bodyPr>
          <a:lstStyle/>
          <a:p>
            <a:pPr marL="0" indent="0">
              <a:buNone/>
            </a:pPr>
            <a:endParaRPr lang="tr-TR" sz="3400" b="1" dirty="0">
              <a:solidFill>
                <a:schemeClr val="accent1"/>
              </a:solidFill>
            </a:endParaRPr>
          </a:p>
          <a:p>
            <a:pPr algn="just"/>
            <a:r>
              <a:rPr lang="tr-TR" sz="4400" b="1" dirty="0">
                <a:solidFill>
                  <a:schemeClr val="accent1"/>
                </a:solidFill>
              </a:rPr>
              <a:t>7440 SAYILI KANUNUN 3. MADDESİNE GÖRE YAPILANDIRILAN ALACAKLARIN, KANUNUN 9.  MADDESİ KAPSAMINDA PEŞİN VEYA TAKSİTLER HÂLİNDE ÖDENMESİ MÜMKÜN. </a:t>
            </a:r>
          </a:p>
          <a:p>
            <a:pPr algn="just"/>
            <a:r>
              <a:rPr lang="tr-TR" sz="4400" b="1" dirty="0">
                <a:solidFill>
                  <a:schemeClr val="accent1"/>
                </a:solidFill>
              </a:rPr>
              <a:t>BU KAPSAMDA YAPILANDIRILAN ALACAKLAR İÇİN UZLAŞMA, TARHİYAT ÖNCESİ UZLAŞMA VE VERGİ CEZALARINDA İNDİRİM HÜKÜMLERİNDEN, KABAHATLER KANUNUNUN 17. MADDESİNDE YER ALAN PEŞİN ÖDEME İNDİRİMİNDEN  YARARLANILAMIYOR. </a:t>
            </a:r>
          </a:p>
          <a:p>
            <a:pPr algn="just"/>
            <a:r>
              <a:rPr lang="tr-TR" sz="4400" b="1" dirty="0">
                <a:solidFill>
                  <a:schemeClr val="accent1"/>
                </a:solidFill>
              </a:rPr>
              <a:t> KANUN HÜKÜMLERİNDEN YARARLANMAK ÜZERE BAŞVURUDA BULUNAN VE AÇTIKLARI DAVALARDAN VAZGEÇEN BORÇLULARIN BU İHTİLAFLARIYLA İLGİLİ OLARAK KARAR TARİHİNE BAKILMAKSIZIN KANUNUN YAYIMI TARİHİNDEN SONRA TEBLİĞ EDİLEN YARGI KARARLARI UYARINCA İŞLEM YAPILMAYACAK VE BU KARARLARA İLİŞKİN HÜKMEDİLMİŞ YARGILAMA GİDERİ, AVUKATLIK ÜCRETİ VE BU ALACAKLARIN FER’İLERİNİN BULUNMASI HÂLİNDE BU TUTARLAR KARŞILIKLI OLARAK TALEP EDİLMEYECEK.  </a:t>
            </a:r>
          </a:p>
          <a:p>
            <a:pPr algn="just"/>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2218959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09751"/>
          </a:xfrm>
          <a:solidFill>
            <a:schemeClr val="accent1"/>
          </a:solidFill>
        </p:spPr>
        <p:txBody>
          <a:bodyPr>
            <a:normAutofit fontScale="90000"/>
          </a:bodyPr>
          <a:lstStyle/>
          <a:p>
            <a:pPr algn="ctr"/>
            <a:r>
              <a:rPr lang="tr-TR" b="1" dirty="0">
                <a:solidFill>
                  <a:schemeClr val="bg1"/>
                </a:solidFill>
              </a:rPr>
              <a:t>  İNCELEME VE TARHİYAT AŞAMASINDAKİ ALACAKLAR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954923"/>
            <a:ext cx="10537371" cy="4708635"/>
          </a:xfrm>
        </p:spPr>
        <p:txBody>
          <a:bodyPr>
            <a:normAutofit fontScale="25000" lnSpcReduction="20000"/>
          </a:bodyPr>
          <a:lstStyle/>
          <a:p>
            <a:pPr marL="0" indent="0">
              <a:buNone/>
            </a:pPr>
            <a:endParaRPr lang="tr-TR" sz="3400" b="1" dirty="0">
              <a:solidFill>
                <a:schemeClr val="accent1"/>
              </a:solidFill>
            </a:endParaRPr>
          </a:p>
          <a:p>
            <a:pPr algn="just"/>
            <a:r>
              <a:rPr lang="tr-TR" altLang="tr-TR" sz="9600" b="1" dirty="0">
                <a:solidFill>
                  <a:schemeClr val="accent1"/>
                </a:solidFill>
              </a:rPr>
              <a:t>KANUNUN YAYIM TARİHİ İTİBARIYLA DEVAM EDEN VERGİ İNCELEMELERİ İLE TAKDİR, TARH VE TAHAKKUK İŞLEMLERİNE DEVAM EDİLECEK.</a:t>
            </a:r>
          </a:p>
          <a:p>
            <a:pPr algn="just"/>
            <a:r>
              <a:rPr lang="tr-TR" altLang="tr-TR" sz="9600" b="1" dirty="0">
                <a:solidFill>
                  <a:schemeClr val="accent1"/>
                </a:solidFill>
              </a:rPr>
              <a:t>BU İŞLEMLERİN TAMAMLANMASINDAN SONRA;</a:t>
            </a:r>
          </a:p>
          <a:p>
            <a:pPr marL="803275" lvl="2" indent="-342900" algn="just">
              <a:buClr>
                <a:schemeClr val="tx1"/>
              </a:buClr>
              <a:buFont typeface="Arial" pitchFamily="34" charset="0"/>
              <a:buChar char="•"/>
              <a:defRPr/>
            </a:pPr>
            <a:r>
              <a:rPr lang="tr-TR" altLang="tr-TR" sz="9600" b="1" dirty="0">
                <a:solidFill>
                  <a:schemeClr val="accent1"/>
                </a:solidFill>
              </a:rPr>
              <a:t>VERGİNİN % 50’Sİ,</a:t>
            </a:r>
          </a:p>
          <a:p>
            <a:pPr marL="803275" lvl="2" indent="-342900" algn="just">
              <a:buClr>
                <a:schemeClr val="tx1"/>
              </a:buClr>
              <a:buFont typeface="Arial" pitchFamily="34" charset="0"/>
              <a:buChar char="•"/>
              <a:defRPr/>
            </a:pPr>
            <a:r>
              <a:rPr lang="tr-TR" altLang="tr-TR" sz="9600" b="1" dirty="0">
                <a:solidFill>
                  <a:schemeClr val="accent1"/>
                </a:solidFill>
              </a:rPr>
              <a:t>GECİKME FAİZİ YERİNE Yİ-ÜFE TUTARI,</a:t>
            </a:r>
          </a:p>
          <a:p>
            <a:pPr marL="803275" lvl="2" indent="-342900" algn="just">
              <a:buClr>
                <a:schemeClr val="tx1"/>
              </a:buClr>
              <a:buFont typeface="Arial" pitchFamily="34" charset="0"/>
              <a:buChar char="•"/>
              <a:defRPr/>
            </a:pPr>
            <a:r>
              <a:rPr lang="tr-TR" altLang="tr-TR" sz="9600" b="1" dirty="0">
                <a:solidFill>
                  <a:schemeClr val="accent1"/>
                </a:solidFill>
              </a:rPr>
              <a:t>KANUNUN YAYIMLANDIĞI TARİHTEN SONRASI İÇİN GECİKME FAİZİ </a:t>
            </a:r>
          </a:p>
          <a:p>
            <a:pPr marL="19050" indent="0" algn="just">
              <a:buClr>
                <a:schemeClr val="tx1"/>
              </a:buClr>
              <a:buNone/>
              <a:defRPr/>
            </a:pPr>
            <a:endParaRPr lang="tr-TR" altLang="tr-TR" sz="9600" b="1" dirty="0">
              <a:solidFill>
                <a:schemeClr val="accent1"/>
              </a:solidFill>
            </a:endParaRPr>
          </a:p>
          <a:p>
            <a:pPr marL="19050" indent="0" algn="just">
              <a:buClr>
                <a:schemeClr val="tx1"/>
              </a:buClr>
              <a:buNone/>
              <a:defRPr/>
            </a:pPr>
            <a:r>
              <a:rPr lang="tr-TR" altLang="tr-TR" sz="9600" b="1" dirty="0">
                <a:solidFill>
                  <a:schemeClr val="accent1"/>
                </a:solidFill>
              </a:rPr>
              <a:t>ÖDENECEK VE BUNA BAĞLI OLARAK KALAN VERGİ ASILLARI, VERGİ CEZALARI VE GECİKME FAİZİ SİLİNECEK.</a:t>
            </a:r>
          </a:p>
          <a:p>
            <a:pPr marL="19050" indent="0" algn="just">
              <a:buClr>
                <a:schemeClr val="tx1"/>
              </a:buClr>
              <a:buNone/>
              <a:defRPr/>
            </a:pPr>
            <a:r>
              <a:rPr lang="tr-TR" altLang="tr-TR" sz="9600" b="1" dirty="0">
                <a:solidFill>
                  <a:schemeClr val="accent1"/>
                </a:solidFill>
              </a:rPr>
              <a:t>VERGİ ASLINA BAĞLI OLMAYAN CEZALARDA; CEZANIN %25’İ TAHSİL EDİLEREK KALANIN TAHSİLİNDEN VAZGEÇİLECEK.</a:t>
            </a:r>
          </a:p>
          <a:p>
            <a:pPr algn="just"/>
            <a:endParaRPr lang="tr-TR" sz="9600" b="1" dirty="0">
              <a:solidFill>
                <a:schemeClr val="accent1"/>
              </a:solidFill>
            </a:endParaRPr>
          </a:p>
          <a:p>
            <a:pPr algn="just"/>
            <a:endParaRPr lang="tr-TR" sz="9600" b="1" dirty="0">
              <a:solidFill>
                <a:schemeClr val="accent1"/>
              </a:solidFill>
            </a:endParaRPr>
          </a:p>
          <a:p>
            <a:pPr marL="0" indent="0" algn="just">
              <a:buNone/>
            </a:pPr>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264575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786855" y="523884"/>
            <a:ext cx="9902587" cy="809966"/>
          </a:xfrm>
          <a:solidFill>
            <a:schemeClr val="accent1"/>
          </a:solidFill>
        </p:spPr>
        <p:txBody>
          <a:bodyPr>
            <a:normAutofit/>
          </a:bodyPr>
          <a:lstStyle/>
          <a:p>
            <a:pPr algn="ctr"/>
            <a:r>
              <a:rPr lang="tr-TR" sz="3600" b="1" dirty="0">
                <a:solidFill>
                  <a:schemeClr val="bg1"/>
                </a:solidFill>
              </a:rPr>
              <a:t>NE KADAR BORÇ YAPILANDIRILACAK?</a:t>
            </a: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625600" y="1652815"/>
            <a:ext cx="10335985" cy="4951185"/>
          </a:xfrm>
        </p:spPr>
        <p:txBody>
          <a:bodyPr>
            <a:normAutofit/>
          </a:bodyPr>
          <a:lstStyle/>
          <a:p>
            <a:pPr marL="45720" indent="0" algn="just">
              <a:buNone/>
            </a:pPr>
            <a:endParaRPr lang="tr-TR" sz="2800" b="1" dirty="0">
              <a:solidFill>
                <a:schemeClr val="accent1"/>
              </a:solidFill>
            </a:endParaRPr>
          </a:p>
          <a:p>
            <a:pPr marL="45720" indent="0" algn="just">
              <a:buNone/>
            </a:pPr>
            <a:r>
              <a:rPr lang="tr-TR" sz="2800" b="1" dirty="0">
                <a:solidFill>
                  <a:schemeClr val="accent1"/>
                </a:solidFill>
              </a:rPr>
              <a:t>- AYRICA, VERGİ DARELERİNCE TAKİP EDİLEN </a:t>
            </a:r>
            <a:r>
              <a:rPr lang="tr-TR" sz="3600" b="1" dirty="0">
                <a:solidFill>
                  <a:schemeClr val="accent1"/>
                </a:solidFill>
              </a:rPr>
              <a:t>1 MİLYON 432 BİN KİŞİNİN KYK BORÇLARINDAN KAYNAKLI 4,5 MİLYAR TL GECİKME ZAMMI DA TERKİN EDİLECEK.  </a:t>
            </a:r>
          </a:p>
          <a:p>
            <a:pPr marL="502920" indent="-457200">
              <a:buFont typeface="+mj-lt"/>
              <a:buAutoNum type="arabicPeriod"/>
            </a:pPr>
            <a:endParaRPr lang="tr-TR" sz="2400" dirty="0"/>
          </a:p>
        </p:txBody>
      </p:sp>
    </p:spTree>
    <p:extLst>
      <p:ext uri="{BB962C8B-B14F-4D97-AF65-F5344CB8AC3E}">
        <p14:creationId xmlns:p14="http://schemas.microsoft.com/office/powerpoint/2010/main" val="479214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09751"/>
          </a:xfrm>
          <a:solidFill>
            <a:schemeClr val="accent1"/>
          </a:solidFill>
        </p:spPr>
        <p:txBody>
          <a:bodyPr>
            <a:normAutofit fontScale="90000"/>
          </a:bodyPr>
          <a:lstStyle/>
          <a:p>
            <a:pPr algn="ctr"/>
            <a:r>
              <a:rPr lang="tr-TR" b="1" dirty="0">
                <a:solidFill>
                  <a:schemeClr val="bg1"/>
                </a:solidFill>
              </a:rPr>
              <a:t>  İNCELEME VE TARHİYAT AŞAMASINDAKİ ALACAKLAR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954923"/>
            <a:ext cx="10537371" cy="4708635"/>
          </a:xfrm>
        </p:spPr>
        <p:txBody>
          <a:bodyPr>
            <a:normAutofit fontScale="25000" lnSpcReduction="20000"/>
          </a:bodyPr>
          <a:lstStyle/>
          <a:p>
            <a:pPr marL="0" indent="0">
              <a:buNone/>
            </a:pPr>
            <a:endParaRPr lang="tr-TR" sz="3400" b="1" dirty="0">
              <a:solidFill>
                <a:schemeClr val="accent1"/>
              </a:solidFill>
            </a:endParaRPr>
          </a:p>
          <a:p>
            <a:pPr algn="just"/>
            <a:r>
              <a:rPr lang="tr-TR" altLang="tr-TR" sz="9600" b="1" dirty="0">
                <a:solidFill>
                  <a:schemeClr val="accent1"/>
                </a:solidFill>
              </a:rPr>
              <a:t>KANUNUN YAYIM TARİHİ OLAN 12 MART 2023 TARİHİNDEN SONRA TEBLİĞ EDİLEN İHBARNAMELERE KONU VERGİ VE VERGİ CEZALARI İÇİN İHBARNAMENİN TEBLİĞİNDEN İTİBAREN 30 GÜN İÇİNDE BAŞVURUDA BULUNULACAK.</a:t>
            </a:r>
          </a:p>
          <a:p>
            <a:pPr algn="just"/>
            <a:r>
              <a:rPr lang="tr-TR" altLang="tr-TR" sz="9600" b="1" dirty="0">
                <a:solidFill>
                  <a:schemeClr val="accent1"/>
                </a:solidFill>
              </a:rPr>
              <a:t>ÖDEMELER İHBARNAMENİN TEBLİĞİNİ İZLEYEN AYDAN BAŞLAYARAK AYLIK DÖNEMLER HALİNDE 12 EŞİT TAKSİTTE YAPILACAK. </a:t>
            </a:r>
          </a:p>
          <a:p>
            <a:pPr algn="just"/>
            <a:r>
              <a:rPr lang="tr-TR" sz="9600" b="1" dirty="0">
                <a:solidFill>
                  <a:schemeClr val="accent1"/>
                </a:solidFill>
              </a:rPr>
              <a:t>ANCAK, 31 MAYIS 2023 TARİHİNE KADAR TEBLİĞ EDİLEN İHBARNAMELER İÇİN BU SÜREDE (SÜRE 30 GÜNDEN AZ İSE 30 GÜN İÇİNDE) BAŞVURUDA BULUNMALARI VE ÖDENECEK TUTARLARIN İLK TAKSİTİNİ 30 HAZİRAN 2023 (3/7/2023) TARİHİNE KADAR, İZLEYEN TAKSİTLERİ AYLIK DÖNEMLER HALİNDE TOPLAM 12 EŞİT TAKSİTTE ÖDEMELERİ ŞART.</a:t>
            </a:r>
          </a:p>
          <a:p>
            <a:pPr algn="just"/>
            <a:endParaRPr lang="tr-TR" sz="9600" b="1" dirty="0">
              <a:solidFill>
                <a:schemeClr val="accent1"/>
              </a:solidFill>
            </a:endParaRPr>
          </a:p>
          <a:p>
            <a:pPr marL="0" indent="0" algn="just">
              <a:buNone/>
            </a:pPr>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4177495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09751"/>
          </a:xfrm>
          <a:solidFill>
            <a:schemeClr val="accent1"/>
          </a:solidFill>
        </p:spPr>
        <p:txBody>
          <a:bodyPr>
            <a:normAutofit fontScale="90000"/>
          </a:bodyPr>
          <a:lstStyle/>
          <a:p>
            <a:pPr algn="ctr"/>
            <a:r>
              <a:rPr lang="tr-TR" b="1" dirty="0">
                <a:solidFill>
                  <a:schemeClr val="bg1"/>
                </a:solidFill>
              </a:rPr>
              <a:t>  İNCELEME VE TARHİYAT AŞAMASINDAKİ ALACAKLAR </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94971" y="1954923"/>
            <a:ext cx="10537371" cy="4708635"/>
          </a:xfrm>
        </p:spPr>
        <p:txBody>
          <a:bodyPr>
            <a:normAutofit fontScale="25000" lnSpcReduction="20000"/>
          </a:bodyPr>
          <a:lstStyle/>
          <a:p>
            <a:pPr marL="0" indent="0">
              <a:buNone/>
            </a:pPr>
            <a:endParaRPr lang="tr-TR" sz="3400" b="1" dirty="0">
              <a:solidFill>
                <a:schemeClr val="accent1"/>
              </a:solidFill>
            </a:endParaRPr>
          </a:p>
          <a:p>
            <a:pPr algn="just"/>
            <a:r>
              <a:rPr lang="tr-TR" altLang="tr-TR" sz="9600" b="1" dirty="0">
                <a:solidFill>
                  <a:schemeClr val="accent1"/>
                </a:solidFill>
              </a:rPr>
              <a:t>KANUNUN YAYIM TARİHİ OLAN 12 MART 2023 TARİHİNDEN SONRA TEBLİĞ EDİLEN İHBARNAMELERE KONU VERGİ VE VERGİ CEZALARI İÇİN İHBARNAMENİN TEBLİĞİNDEN İTİBAREN 30 GÜN İÇİNDE BAŞVURUDA BULUNULACAK.</a:t>
            </a:r>
          </a:p>
          <a:p>
            <a:pPr algn="just"/>
            <a:r>
              <a:rPr lang="tr-TR" altLang="tr-TR" sz="9600" b="1" dirty="0">
                <a:solidFill>
                  <a:schemeClr val="accent1"/>
                </a:solidFill>
              </a:rPr>
              <a:t>MATRAH ARTIRIMINDA BULUNAN MÜKELLEFLER HAKKINDA SÜRDÜRÜLEN İNCELEMELERİN, 21 MART 2023 TARİHİNE KADAR (BU TARİH DAHİL) TAMAMLANMIŞ OLMASI GEREKİYOR. BU TARİHE KADAR TAMAMLANAMAYAN İNCELEMELER OLDUĞU GİBİ BIRAKILACAK, MÜKELELFİN MATRAH ARTIRIMI YAPIP YAPMAMASINA BAĞLI OLARAK İNCELEMEYE DEVAM EDİLECEK VEYA EDİLMEYECEK. </a:t>
            </a:r>
            <a:endParaRPr lang="tr-TR" sz="9600" b="1" dirty="0">
              <a:solidFill>
                <a:schemeClr val="accent1"/>
              </a:solidFill>
            </a:endParaRPr>
          </a:p>
          <a:p>
            <a:pPr algn="just"/>
            <a:endParaRPr lang="tr-TR" sz="9600" b="1" dirty="0">
              <a:solidFill>
                <a:schemeClr val="accent1"/>
              </a:solidFill>
            </a:endParaRPr>
          </a:p>
          <a:p>
            <a:pPr marL="0" indent="0" algn="just">
              <a:buNone/>
            </a:pPr>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3615989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
          <p:cNvSpPr txBox="1"/>
          <p:nvPr/>
        </p:nvSpPr>
        <p:spPr>
          <a:xfrm>
            <a:off x="1709260" y="190500"/>
            <a:ext cx="9885840" cy="718145"/>
          </a:xfrm>
          <a:prstGeom prst="rect">
            <a:avLst/>
          </a:prstGeom>
          <a:solidFill>
            <a:schemeClr val="accent1"/>
          </a:solidFill>
        </p:spPr>
        <p:txBody>
          <a:bodyPr vert="horz" wrap="square" lIns="0" tIns="0" rIns="0" bIns="0" rtlCol="0">
            <a:spAutoFit/>
          </a:bodyPr>
          <a:lstStyle/>
          <a:p>
            <a:pPr algn="ctr">
              <a:lnSpc>
                <a:spcPts val="2760"/>
              </a:lnSpc>
            </a:pPr>
            <a:r>
              <a:rPr lang="en-CA" sz="2410" b="1" dirty="0">
                <a:solidFill>
                  <a:schemeClr val="bg1"/>
                </a:solidFill>
                <a:latin typeface="Georgia Bold Italic"/>
                <a:cs typeface="Georgia Bold Italic"/>
              </a:rPr>
              <a:t>İNCELEME VE TARHIYAT AŞAMASINDAKI ALACAKLARININ</a:t>
            </a:r>
          </a:p>
          <a:p>
            <a:pPr algn="ctr">
              <a:lnSpc>
                <a:spcPts val="2760"/>
              </a:lnSpc>
            </a:pPr>
            <a:r>
              <a:rPr lang="en-CA" sz="2400" b="1" dirty="0">
                <a:solidFill>
                  <a:schemeClr val="bg1"/>
                </a:solidFill>
                <a:latin typeface="Georgia Bold Italic"/>
                <a:cs typeface="Georgia Bold Italic"/>
              </a:rPr>
              <a:t>YAPILANDIRILMASI</a:t>
            </a:r>
            <a:endParaRPr lang="en-CA" sz="2400" dirty="0">
              <a:solidFill>
                <a:schemeClr val="bg1"/>
              </a:solidFill>
            </a:endParaRPr>
          </a:p>
        </p:txBody>
      </p:sp>
      <p:sp>
        <p:nvSpPr>
          <p:cNvPr id="3" name="TextBox 3"/>
          <p:cNvSpPr txBox="1"/>
          <p:nvPr/>
        </p:nvSpPr>
        <p:spPr>
          <a:xfrm>
            <a:off x="609600" y="546100"/>
            <a:ext cx="1099660" cy="666849"/>
          </a:xfrm>
          <a:prstGeom prst="rect">
            <a:avLst/>
          </a:prstGeom>
          <a:noFill/>
        </p:spPr>
        <p:txBody>
          <a:bodyPr vert="horz" wrap="none" lIns="0" tIns="0" rIns="0" bIns="0" rtlCol="0">
            <a:spAutoFit/>
          </a:bodyPr>
          <a:lstStyle/>
          <a:p>
            <a:pPr>
              <a:lnSpc>
                <a:spcPts val="2565"/>
              </a:lnSpc>
            </a:pPr>
            <a:r>
              <a:rPr lang="en-CA" sz="2412" b="1" dirty="0">
                <a:solidFill>
                  <a:srgbClr val="000000"/>
                </a:solidFill>
                <a:latin typeface="Georgia Bold Italic"/>
                <a:cs typeface="Georgia Bold Italic"/>
              </a:rPr>
              <a:t>              </a:t>
            </a:r>
          </a:p>
          <a:p>
            <a:pPr>
              <a:lnSpc>
                <a:spcPts val="2565"/>
              </a:lnSpc>
            </a:pPr>
            <a:endParaRPr lang="en-CA" sz="2402" dirty="0">
              <a:solidFill>
                <a:srgbClr val="000000"/>
              </a:solidFill>
            </a:endParaRPr>
          </a:p>
        </p:txBody>
      </p:sp>
      <p:sp>
        <p:nvSpPr>
          <p:cNvPr id="4" name="TextBox 4"/>
          <p:cNvSpPr txBox="1"/>
          <p:nvPr/>
        </p:nvSpPr>
        <p:spPr>
          <a:xfrm>
            <a:off x="622300" y="1549400"/>
            <a:ext cx="1745671" cy="538609"/>
          </a:xfrm>
          <a:prstGeom prst="rect">
            <a:avLst/>
          </a:prstGeom>
          <a:noFill/>
        </p:spPr>
        <p:txBody>
          <a:bodyPr vert="horz" wrap="none" lIns="0" tIns="0" rIns="0" bIns="0" rtlCol="0">
            <a:spAutoFit/>
          </a:bodyPr>
          <a:lstStyle/>
          <a:p>
            <a:pPr>
              <a:lnSpc>
                <a:spcPts val="2100"/>
              </a:lnSpc>
            </a:pPr>
            <a:r>
              <a:rPr lang="en-CA" sz="1810" b="1" dirty="0" err="1">
                <a:solidFill>
                  <a:srgbClr val="C00000"/>
                </a:solidFill>
                <a:latin typeface="Georgia Bold Italic"/>
                <a:cs typeface="Georgia Bold Italic"/>
              </a:rPr>
              <a:t>Alacağın</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Türü</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5" name="TextBox 5"/>
          <p:cNvSpPr txBox="1"/>
          <p:nvPr/>
        </p:nvSpPr>
        <p:spPr>
          <a:xfrm>
            <a:off x="6400800" y="1549400"/>
            <a:ext cx="2277868" cy="538609"/>
          </a:xfrm>
          <a:prstGeom prst="rect">
            <a:avLst/>
          </a:prstGeom>
          <a:noFill/>
        </p:spPr>
        <p:txBody>
          <a:bodyPr vert="horz" wrap="none" lIns="0" tIns="0" rIns="0" bIns="0" rtlCol="0">
            <a:spAutoFit/>
          </a:bodyPr>
          <a:lstStyle/>
          <a:p>
            <a:pPr>
              <a:lnSpc>
                <a:spcPts val="2100"/>
              </a:lnSpc>
            </a:pPr>
            <a:r>
              <a:rPr lang="en-CA" sz="1810" b="1" dirty="0" err="1">
                <a:solidFill>
                  <a:srgbClr val="C00000"/>
                </a:solidFill>
                <a:latin typeface="Georgia Bold Italic"/>
                <a:cs typeface="Georgia Bold Italic"/>
              </a:rPr>
              <a:t>Ödenecek</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Tutarlar</a:t>
            </a:r>
            <a:endParaRPr lang="en-CA" sz="1810" b="1" dirty="0">
              <a:solidFill>
                <a:srgbClr val="C00000"/>
              </a:solidFill>
              <a:latin typeface="Georgia Bold Italic"/>
              <a:cs typeface="Georgia Bold Italic"/>
            </a:endParaRPr>
          </a:p>
          <a:p>
            <a:pPr>
              <a:lnSpc>
                <a:spcPts val="2070"/>
              </a:lnSpc>
            </a:pPr>
            <a:endParaRPr lang="en-CA" sz="1800" dirty="0">
              <a:solidFill>
                <a:srgbClr val="000000"/>
              </a:solidFill>
            </a:endParaRPr>
          </a:p>
        </p:txBody>
      </p:sp>
      <p:sp>
        <p:nvSpPr>
          <p:cNvPr id="6" name="TextBox 6"/>
          <p:cNvSpPr txBox="1"/>
          <p:nvPr/>
        </p:nvSpPr>
        <p:spPr>
          <a:xfrm>
            <a:off x="9461500" y="1397000"/>
            <a:ext cx="2063065" cy="801438"/>
          </a:xfrm>
          <a:prstGeom prst="rect">
            <a:avLst/>
          </a:prstGeom>
          <a:noFill/>
        </p:spPr>
        <p:txBody>
          <a:bodyPr vert="horz" wrap="none" lIns="0" tIns="0" rIns="0" bIns="0" rtlCol="0">
            <a:spAutoFit/>
          </a:bodyPr>
          <a:lstStyle/>
          <a:p>
            <a:pPr indent="304800">
              <a:lnSpc>
                <a:spcPts val="2100"/>
              </a:lnSpc>
            </a:pPr>
            <a:r>
              <a:rPr lang="en-CA" sz="1810" b="1" dirty="0" err="1">
                <a:solidFill>
                  <a:srgbClr val="C00000"/>
                </a:solidFill>
                <a:latin typeface="Georgia Bold Italic"/>
                <a:cs typeface="Georgia Bold Italic"/>
              </a:rPr>
              <a:t>Tahsilinden</a:t>
            </a:r>
            <a:br>
              <a:rPr lang="en-CA" sz="1800" dirty="0">
                <a:solidFill>
                  <a:srgbClr val="C00000"/>
                </a:solidFill>
                <a:latin typeface="Times New Roman"/>
              </a:rPr>
            </a:br>
            <a:r>
              <a:rPr lang="en-CA" sz="1810" b="1" dirty="0" err="1">
                <a:solidFill>
                  <a:srgbClr val="C00000"/>
                </a:solidFill>
                <a:latin typeface="Georgia Bold Italic"/>
                <a:cs typeface="Georgia Bold Italic"/>
              </a:rPr>
              <a:t>Vazgeçilen</a:t>
            </a:r>
            <a:r>
              <a:rPr lang="en-CA" sz="1810" b="1" dirty="0">
                <a:solidFill>
                  <a:srgbClr val="C00000"/>
                </a:solidFill>
                <a:latin typeface="Georgia Bold Italic"/>
                <a:cs typeface="Georgia Bold Italic"/>
              </a:rPr>
              <a:t> </a:t>
            </a:r>
            <a:r>
              <a:rPr lang="en-CA" sz="1810" b="1" dirty="0" err="1">
                <a:solidFill>
                  <a:srgbClr val="C00000"/>
                </a:solidFill>
                <a:latin typeface="Georgia Bold Italic"/>
                <a:cs typeface="Georgia Bold Italic"/>
              </a:rPr>
              <a:t>Tutar</a:t>
            </a:r>
            <a:endParaRPr lang="en-CA" sz="1810" b="1" dirty="0">
              <a:solidFill>
                <a:srgbClr val="C00000"/>
              </a:solidFill>
              <a:latin typeface="Georgia Bold Italic"/>
              <a:cs typeface="Georgia Bold Italic"/>
            </a:endParaRPr>
          </a:p>
          <a:p>
            <a:pPr>
              <a:lnSpc>
                <a:spcPts val="2160"/>
              </a:lnSpc>
            </a:pPr>
            <a:endParaRPr lang="en-CA" sz="1800" dirty="0">
              <a:solidFill>
                <a:srgbClr val="000000"/>
              </a:solidFill>
            </a:endParaRPr>
          </a:p>
        </p:txBody>
      </p:sp>
      <p:sp>
        <p:nvSpPr>
          <p:cNvPr id="7" name="TextBox 7"/>
          <p:cNvSpPr txBox="1"/>
          <p:nvPr/>
        </p:nvSpPr>
        <p:spPr>
          <a:xfrm>
            <a:off x="622300" y="2095500"/>
            <a:ext cx="13208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a:t>
            </a:r>
          </a:p>
          <a:p>
            <a:pPr>
              <a:lnSpc>
                <a:spcPts val="2070"/>
              </a:lnSpc>
            </a:pPr>
            <a:endParaRPr lang="en-CA" sz="1800">
              <a:solidFill>
                <a:srgbClr val="000000"/>
              </a:solidFill>
              <a:latin typeface="Georgia Italic"/>
              <a:cs typeface="Georgia Italic"/>
            </a:endParaRPr>
          </a:p>
        </p:txBody>
      </p:sp>
      <p:sp>
        <p:nvSpPr>
          <p:cNvPr id="8" name="TextBox 8"/>
          <p:cNvSpPr txBox="1"/>
          <p:nvPr/>
        </p:nvSpPr>
        <p:spPr>
          <a:xfrm>
            <a:off x="7289800" y="20955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%50</a:t>
            </a:r>
          </a:p>
          <a:p>
            <a:pPr>
              <a:lnSpc>
                <a:spcPts val="2070"/>
              </a:lnSpc>
            </a:pPr>
            <a:endParaRPr lang="en-CA" sz="1800">
              <a:solidFill>
                <a:srgbClr val="000000"/>
              </a:solidFill>
              <a:latin typeface="Georgia Italic"/>
              <a:cs typeface="Georgia Italic"/>
            </a:endParaRPr>
          </a:p>
        </p:txBody>
      </p:sp>
      <p:sp>
        <p:nvSpPr>
          <p:cNvPr id="9" name="TextBox 9"/>
          <p:cNvSpPr txBox="1"/>
          <p:nvPr/>
        </p:nvSpPr>
        <p:spPr>
          <a:xfrm>
            <a:off x="10261600" y="2095500"/>
            <a:ext cx="787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%50</a:t>
            </a:r>
          </a:p>
          <a:p>
            <a:pPr>
              <a:lnSpc>
                <a:spcPts val="2070"/>
              </a:lnSpc>
            </a:pPr>
            <a:endParaRPr lang="en-CA" sz="1800">
              <a:solidFill>
                <a:srgbClr val="000000"/>
              </a:solidFill>
              <a:latin typeface="Georgia Italic"/>
              <a:cs typeface="Georgia Italic"/>
            </a:endParaRPr>
          </a:p>
        </p:txBody>
      </p:sp>
      <p:sp>
        <p:nvSpPr>
          <p:cNvPr id="10" name="TextBox 10"/>
          <p:cNvSpPr txBox="1"/>
          <p:nvPr/>
        </p:nvSpPr>
        <p:spPr>
          <a:xfrm>
            <a:off x="622300" y="2501900"/>
            <a:ext cx="295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aslına bağlı cezalar</a:t>
            </a:r>
          </a:p>
          <a:p>
            <a:pPr>
              <a:lnSpc>
                <a:spcPts val="2070"/>
              </a:lnSpc>
            </a:pPr>
            <a:endParaRPr lang="en-CA" sz="1800">
              <a:solidFill>
                <a:srgbClr val="000000"/>
              </a:solidFill>
              <a:latin typeface="Georgia Italic"/>
              <a:cs typeface="Georgia Italic"/>
            </a:endParaRPr>
          </a:p>
        </p:txBody>
      </p:sp>
      <p:sp>
        <p:nvSpPr>
          <p:cNvPr id="11" name="TextBox 11"/>
          <p:cNvSpPr txBox="1"/>
          <p:nvPr/>
        </p:nvSpPr>
        <p:spPr>
          <a:xfrm>
            <a:off x="7467600" y="2501900"/>
            <a:ext cx="4191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t>
            </a:r>
          </a:p>
          <a:p>
            <a:pPr>
              <a:lnSpc>
                <a:spcPts val="2070"/>
              </a:lnSpc>
            </a:pPr>
            <a:endParaRPr lang="en-CA" sz="1800">
              <a:solidFill>
                <a:srgbClr val="000000"/>
              </a:solidFill>
              <a:latin typeface="Georgia Italic"/>
              <a:cs typeface="Georgia Italic"/>
            </a:endParaRPr>
          </a:p>
        </p:txBody>
      </p:sp>
      <p:sp>
        <p:nvSpPr>
          <p:cNvPr id="12" name="TextBox 12"/>
          <p:cNvSpPr txBox="1"/>
          <p:nvPr/>
        </p:nvSpPr>
        <p:spPr>
          <a:xfrm>
            <a:off x="10198100" y="2501900"/>
            <a:ext cx="9017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%100</a:t>
            </a:r>
          </a:p>
          <a:p>
            <a:pPr>
              <a:lnSpc>
                <a:spcPts val="2070"/>
              </a:lnSpc>
            </a:pPr>
            <a:endParaRPr lang="en-CA" sz="1800">
              <a:solidFill>
                <a:srgbClr val="000000"/>
              </a:solidFill>
              <a:latin typeface="Georgia Italic"/>
              <a:cs typeface="Georgia Italic"/>
            </a:endParaRPr>
          </a:p>
        </p:txBody>
      </p:sp>
      <p:sp>
        <p:nvSpPr>
          <p:cNvPr id="13" name="TextBox 13"/>
          <p:cNvSpPr txBox="1"/>
          <p:nvPr/>
        </p:nvSpPr>
        <p:spPr>
          <a:xfrm>
            <a:off x="622300" y="2921000"/>
            <a:ext cx="40132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Vergi aslına bağlı olmayan tutarlar</a:t>
            </a:r>
          </a:p>
          <a:p>
            <a:pPr>
              <a:lnSpc>
                <a:spcPts val="2070"/>
              </a:lnSpc>
            </a:pPr>
            <a:endParaRPr lang="en-CA" sz="1800">
              <a:solidFill>
                <a:srgbClr val="000000"/>
              </a:solidFill>
              <a:latin typeface="Georgia Italic"/>
              <a:cs typeface="Georgia Italic"/>
            </a:endParaRPr>
          </a:p>
        </p:txBody>
      </p:sp>
      <p:sp>
        <p:nvSpPr>
          <p:cNvPr id="14" name="TextBox 14"/>
          <p:cNvSpPr txBox="1"/>
          <p:nvPr/>
        </p:nvSpPr>
        <p:spPr>
          <a:xfrm>
            <a:off x="7302500" y="2921000"/>
            <a:ext cx="7747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%25</a:t>
            </a:r>
          </a:p>
          <a:p>
            <a:pPr>
              <a:lnSpc>
                <a:spcPts val="2070"/>
              </a:lnSpc>
            </a:pPr>
            <a:endParaRPr lang="en-CA" sz="1800">
              <a:solidFill>
                <a:srgbClr val="000000"/>
              </a:solidFill>
              <a:latin typeface="Georgia Italic"/>
              <a:cs typeface="Georgia Italic"/>
            </a:endParaRPr>
          </a:p>
        </p:txBody>
      </p:sp>
      <p:sp>
        <p:nvSpPr>
          <p:cNvPr id="15" name="TextBox 15"/>
          <p:cNvSpPr txBox="1"/>
          <p:nvPr/>
        </p:nvSpPr>
        <p:spPr>
          <a:xfrm>
            <a:off x="10274300" y="2921000"/>
            <a:ext cx="7620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%75</a:t>
            </a:r>
          </a:p>
          <a:p>
            <a:pPr>
              <a:lnSpc>
                <a:spcPts val="2070"/>
              </a:lnSpc>
            </a:pPr>
            <a:endParaRPr lang="en-CA" sz="1800">
              <a:solidFill>
                <a:srgbClr val="000000"/>
              </a:solidFill>
              <a:latin typeface="Georgia Italic"/>
              <a:cs typeface="Georgia Italic"/>
            </a:endParaRPr>
          </a:p>
        </p:txBody>
      </p:sp>
      <p:sp>
        <p:nvSpPr>
          <p:cNvPr id="16" name="TextBox 16"/>
          <p:cNvSpPr txBox="1"/>
          <p:nvPr/>
        </p:nvSpPr>
        <p:spPr>
          <a:xfrm>
            <a:off x="622300" y="3340100"/>
            <a:ext cx="6578600" cy="647700"/>
          </a:xfrm>
          <a:prstGeom prst="rect">
            <a:avLst/>
          </a:prstGeom>
          <a:noFill/>
        </p:spPr>
        <p:txBody>
          <a:bodyPr vert="horz" wrap="none" lIns="0" tIns="0" rIns="0" bIns="0" rtlCol="0">
            <a:spAutoFit/>
          </a:bodyPr>
          <a:lstStyle/>
          <a:p>
            <a:pPr>
              <a:lnSpc>
                <a:spcPts val="2100"/>
              </a:lnSpc>
            </a:pPr>
            <a:r>
              <a:rPr lang="en-CA" sz="1800">
                <a:solidFill>
                  <a:srgbClr val="000000"/>
                </a:solidFill>
                <a:latin typeface="Georgia Italic"/>
                <a:cs typeface="Georgia Italic"/>
              </a:rPr>
              <a:t>Eşyanın gümrüklenmiş değerine bağlı olarak</a:t>
            </a:r>
            <a:br>
              <a:rPr lang="en-CA" sz="1800">
                <a:solidFill>
                  <a:srgbClr val="000000"/>
                </a:solidFill>
                <a:latin typeface="Times New Roman"/>
              </a:rPr>
            </a:br>
            <a:r>
              <a:rPr lang="en-CA" sz="1800">
                <a:solidFill>
                  <a:srgbClr val="000000"/>
                </a:solidFill>
                <a:latin typeface="Georgia Italic"/>
                <a:cs typeface="Georgia Italic"/>
              </a:rPr>
              <a:t>kesilen idari para cezaları</a:t>
            </a:r>
          </a:p>
          <a:p>
            <a:pPr>
              <a:lnSpc>
                <a:spcPts val="2160"/>
              </a:lnSpc>
            </a:pPr>
            <a:endParaRPr lang="en-CA" sz="1800">
              <a:solidFill>
                <a:srgbClr val="000000"/>
              </a:solidFill>
            </a:endParaRPr>
          </a:p>
        </p:txBody>
      </p:sp>
      <p:sp>
        <p:nvSpPr>
          <p:cNvPr id="17" name="TextBox 17"/>
          <p:cNvSpPr txBox="1"/>
          <p:nvPr/>
        </p:nvSpPr>
        <p:spPr>
          <a:xfrm>
            <a:off x="7315200" y="3479800"/>
            <a:ext cx="4762500" cy="381000"/>
          </a:xfrm>
          <a:prstGeom prst="rect">
            <a:avLst/>
          </a:prstGeom>
          <a:noFill/>
        </p:spPr>
        <p:txBody>
          <a:bodyPr vert="horz" wrap="none" lIns="0" tIns="0" rIns="0" bIns="0" rtlCol="0">
            <a:spAutoFit/>
          </a:bodyPr>
          <a:lstStyle/>
          <a:p>
            <a:pPr>
              <a:lnSpc>
                <a:spcPts val="2100"/>
              </a:lnSpc>
              <a:tabLst>
                <a:tab pos="2933700" algn="l"/>
              </a:tabLst>
            </a:pPr>
            <a:r>
              <a:rPr lang="en-CA" sz="1800">
                <a:solidFill>
                  <a:srgbClr val="000000"/>
                </a:solidFill>
                <a:latin typeface="Georgia Italic"/>
                <a:cs typeface="Georgia Italic"/>
              </a:rPr>
              <a:t>%15	%85</a:t>
            </a:r>
          </a:p>
          <a:p>
            <a:pPr>
              <a:lnSpc>
                <a:spcPts val="2070"/>
              </a:lnSpc>
            </a:pPr>
            <a:endParaRPr lang="en-CA" sz="1800">
              <a:solidFill>
                <a:srgbClr val="000000"/>
              </a:solidFill>
            </a:endParaRPr>
          </a:p>
        </p:txBody>
      </p:sp>
      <p:sp>
        <p:nvSpPr>
          <p:cNvPr id="18" name="TextBox 18"/>
          <p:cNvSpPr txBox="1"/>
          <p:nvPr/>
        </p:nvSpPr>
        <p:spPr>
          <a:xfrm>
            <a:off x="5994400" y="4013200"/>
            <a:ext cx="3077766" cy="538609"/>
          </a:xfrm>
          <a:prstGeom prst="rect">
            <a:avLst/>
          </a:prstGeom>
          <a:noFill/>
        </p:spPr>
        <p:txBody>
          <a:bodyPr vert="horz" wrap="none" lIns="0" tIns="0" rIns="0" bIns="0" rtlCol="0">
            <a:spAutoFit/>
          </a:bodyPr>
          <a:lstStyle/>
          <a:p>
            <a:pPr>
              <a:lnSpc>
                <a:spcPts val="2070"/>
              </a:lnSpc>
            </a:pPr>
            <a:r>
              <a:rPr lang="en-CA" sz="1800" dirty="0" err="1">
                <a:solidFill>
                  <a:srgbClr val="000000"/>
                </a:solidFill>
                <a:latin typeface="Georgia Italic"/>
                <a:cs typeface="Georgia Italic"/>
              </a:rPr>
              <a:t>Kanunun</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yayımına</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kadar</a:t>
            </a:r>
            <a:r>
              <a:rPr lang="en-CA" sz="1800" dirty="0">
                <a:solidFill>
                  <a:srgbClr val="000000"/>
                </a:solidFill>
                <a:latin typeface="Georgia Italic"/>
                <a:cs typeface="Georgia Italic"/>
              </a:rPr>
              <a:t> Yİ-</a:t>
            </a:r>
          </a:p>
          <a:p>
            <a:pPr>
              <a:lnSpc>
                <a:spcPts val="2070"/>
              </a:lnSpc>
            </a:pPr>
            <a:endParaRPr lang="en-CA" sz="1800" dirty="0">
              <a:solidFill>
                <a:srgbClr val="000000"/>
              </a:solidFill>
              <a:latin typeface="Georgia Italic"/>
              <a:cs typeface="Georgia Italic"/>
            </a:endParaRPr>
          </a:p>
        </p:txBody>
      </p:sp>
      <p:sp>
        <p:nvSpPr>
          <p:cNvPr id="19" name="TextBox 19"/>
          <p:cNvSpPr txBox="1"/>
          <p:nvPr/>
        </p:nvSpPr>
        <p:spPr>
          <a:xfrm>
            <a:off x="622300" y="4292600"/>
            <a:ext cx="4191000" cy="2540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Gecikme faizi/gecikme zammı gibi feri</a:t>
            </a:r>
          </a:p>
          <a:p>
            <a:pPr>
              <a:lnSpc>
                <a:spcPts val="2070"/>
              </a:lnSpc>
            </a:pPr>
            <a:endParaRPr lang="en-CA" sz="1800">
              <a:solidFill>
                <a:srgbClr val="000000"/>
              </a:solidFill>
              <a:latin typeface="Georgia Italic"/>
              <a:cs typeface="Georgia Italic"/>
            </a:endParaRPr>
          </a:p>
        </p:txBody>
      </p:sp>
      <p:sp>
        <p:nvSpPr>
          <p:cNvPr id="20" name="TextBox 20"/>
          <p:cNvSpPr txBox="1"/>
          <p:nvPr/>
        </p:nvSpPr>
        <p:spPr>
          <a:xfrm>
            <a:off x="6096000" y="4292600"/>
            <a:ext cx="3063339" cy="538609"/>
          </a:xfrm>
          <a:prstGeom prst="rect">
            <a:avLst/>
          </a:prstGeom>
          <a:noFill/>
        </p:spPr>
        <p:txBody>
          <a:bodyPr vert="horz" wrap="none" lIns="0" tIns="0" rIns="0" bIns="0" rtlCol="0">
            <a:spAutoFit/>
          </a:bodyPr>
          <a:lstStyle/>
          <a:p>
            <a:pPr>
              <a:lnSpc>
                <a:spcPts val="2070"/>
              </a:lnSpc>
            </a:pPr>
            <a:r>
              <a:rPr lang="en-CA" sz="1800" dirty="0">
                <a:solidFill>
                  <a:srgbClr val="000000"/>
                </a:solidFill>
                <a:latin typeface="Georgia Italic"/>
                <a:cs typeface="Georgia Italic"/>
              </a:rPr>
              <a:t>ÜFE </a:t>
            </a:r>
            <a:r>
              <a:rPr lang="en-CA" sz="1810" b="1" dirty="0">
                <a:solidFill>
                  <a:srgbClr val="000000"/>
                </a:solidFill>
                <a:latin typeface="Georgia Bold Italic"/>
                <a:cs typeface="Georgia Bold Italic"/>
              </a:rPr>
              <a:t>+ </a:t>
            </a:r>
            <a:r>
              <a:rPr lang="en-CA" dirty="0" err="1">
                <a:solidFill>
                  <a:srgbClr val="000000"/>
                </a:solidFill>
                <a:latin typeface="Georgia Italic"/>
                <a:cs typeface="Georgia Bold Italic"/>
              </a:rPr>
              <a:t>K</a:t>
            </a:r>
            <a:r>
              <a:rPr lang="en-CA" sz="1800" dirty="0" err="1">
                <a:solidFill>
                  <a:srgbClr val="000000"/>
                </a:solidFill>
                <a:latin typeface="Georgia Italic"/>
                <a:cs typeface="Georgia Italic"/>
              </a:rPr>
              <a:t>anunun</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yayımından</a:t>
            </a:r>
            <a:endParaRPr lang="en-CA" sz="1800" dirty="0">
              <a:solidFill>
                <a:srgbClr val="000000"/>
              </a:solidFill>
              <a:latin typeface="Georgia Italic"/>
              <a:cs typeface="Georgia Italic"/>
            </a:endParaRPr>
          </a:p>
          <a:p>
            <a:pPr>
              <a:lnSpc>
                <a:spcPts val="2070"/>
              </a:lnSpc>
            </a:pPr>
            <a:endParaRPr lang="en-CA" sz="1800" dirty="0">
              <a:solidFill>
                <a:srgbClr val="000000"/>
              </a:solidFill>
              <a:latin typeface="Georgia Italic"/>
              <a:cs typeface="Georgia Italic"/>
            </a:endParaRPr>
          </a:p>
        </p:txBody>
      </p:sp>
      <p:sp>
        <p:nvSpPr>
          <p:cNvPr id="21" name="TextBox 21"/>
          <p:cNvSpPr txBox="1"/>
          <p:nvPr/>
        </p:nvSpPr>
        <p:spPr>
          <a:xfrm>
            <a:off x="9613900" y="4292600"/>
            <a:ext cx="1981200" cy="2540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Gecikme zammı/</a:t>
            </a:r>
          </a:p>
          <a:p>
            <a:pPr>
              <a:lnSpc>
                <a:spcPts val="2070"/>
              </a:lnSpc>
            </a:pPr>
            <a:endParaRPr lang="en-CA" sz="1800">
              <a:solidFill>
                <a:srgbClr val="000000"/>
              </a:solidFill>
              <a:latin typeface="Georgia Italic"/>
              <a:cs typeface="Georgia Italic"/>
            </a:endParaRPr>
          </a:p>
        </p:txBody>
      </p:sp>
      <p:sp>
        <p:nvSpPr>
          <p:cNvPr id="22" name="TextBox 22"/>
          <p:cNvSpPr txBox="1"/>
          <p:nvPr/>
        </p:nvSpPr>
        <p:spPr>
          <a:xfrm>
            <a:off x="622300" y="4559300"/>
            <a:ext cx="1422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alacaklar*</a:t>
            </a:r>
          </a:p>
          <a:p>
            <a:pPr>
              <a:lnSpc>
                <a:spcPts val="2070"/>
              </a:lnSpc>
            </a:pPr>
            <a:endParaRPr lang="en-CA" sz="1800">
              <a:solidFill>
                <a:srgbClr val="000000"/>
              </a:solidFill>
              <a:latin typeface="Georgia Italic"/>
              <a:cs typeface="Georgia Italic"/>
            </a:endParaRPr>
          </a:p>
        </p:txBody>
      </p:sp>
      <p:sp>
        <p:nvSpPr>
          <p:cNvPr id="23" name="TextBox 23"/>
          <p:cNvSpPr txBox="1"/>
          <p:nvPr/>
        </p:nvSpPr>
        <p:spPr>
          <a:xfrm>
            <a:off x="6045200" y="4559300"/>
            <a:ext cx="3200400" cy="266700"/>
          </a:xfrm>
          <a:prstGeom prst="rect">
            <a:avLst/>
          </a:prstGeom>
          <a:noFill/>
        </p:spPr>
        <p:txBody>
          <a:bodyPr vert="horz" wrap="none" lIns="0" tIns="0" rIns="0" bIns="0" rtlCol="0">
            <a:spAutoFit/>
          </a:bodyPr>
          <a:lstStyle/>
          <a:p>
            <a:pPr>
              <a:lnSpc>
                <a:spcPts val="2070"/>
              </a:lnSpc>
            </a:pPr>
            <a:r>
              <a:rPr lang="en-CA" sz="1800" dirty="0" err="1">
                <a:solidFill>
                  <a:srgbClr val="000000"/>
                </a:solidFill>
                <a:latin typeface="Georgia Italic"/>
                <a:cs typeface="Georgia Italic"/>
              </a:rPr>
              <a:t>dava</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açma</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süresinin</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sonuna</a:t>
            </a:r>
            <a:endParaRPr lang="en-CA" sz="1800" dirty="0">
              <a:solidFill>
                <a:srgbClr val="000000"/>
              </a:solidFill>
              <a:latin typeface="Georgia Italic"/>
              <a:cs typeface="Georgia Italic"/>
            </a:endParaRPr>
          </a:p>
          <a:p>
            <a:pPr>
              <a:lnSpc>
                <a:spcPts val="2070"/>
              </a:lnSpc>
            </a:pPr>
            <a:endParaRPr lang="en-CA" sz="1800" dirty="0">
              <a:solidFill>
                <a:srgbClr val="000000"/>
              </a:solidFill>
              <a:latin typeface="Georgia Italic"/>
              <a:cs typeface="Georgia Italic"/>
            </a:endParaRPr>
          </a:p>
        </p:txBody>
      </p:sp>
      <p:sp>
        <p:nvSpPr>
          <p:cNvPr id="24" name="TextBox 24"/>
          <p:cNvSpPr txBox="1"/>
          <p:nvPr/>
        </p:nvSpPr>
        <p:spPr>
          <a:xfrm>
            <a:off x="9804400" y="4559300"/>
            <a:ext cx="1676400" cy="342900"/>
          </a:xfrm>
          <a:prstGeom prst="rect">
            <a:avLst/>
          </a:prstGeom>
          <a:noFill/>
        </p:spPr>
        <p:txBody>
          <a:bodyPr vert="horz" wrap="none" lIns="0" tIns="0" rIns="0" bIns="0" rtlCol="0">
            <a:spAutoFit/>
          </a:bodyPr>
          <a:lstStyle/>
          <a:p>
            <a:pPr>
              <a:lnSpc>
                <a:spcPts val="2070"/>
              </a:lnSpc>
            </a:pPr>
            <a:r>
              <a:rPr lang="en-CA" sz="1800">
                <a:solidFill>
                  <a:srgbClr val="000000"/>
                </a:solidFill>
                <a:latin typeface="Georgia Italic"/>
                <a:cs typeface="Georgia Italic"/>
              </a:rPr>
              <a:t>gecikme faizi</a:t>
            </a:r>
          </a:p>
          <a:p>
            <a:pPr>
              <a:lnSpc>
                <a:spcPts val="2070"/>
              </a:lnSpc>
            </a:pPr>
            <a:endParaRPr lang="en-CA" sz="1800">
              <a:solidFill>
                <a:srgbClr val="000000"/>
              </a:solidFill>
              <a:latin typeface="Georgia Italic"/>
              <a:cs typeface="Georgia Italic"/>
            </a:endParaRPr>
          </a:p>
        </p:txBody>
      </p:sp>
      <p:sp>
        <p:nvSpPr>
          <p:cNvPr id="25" name="TextBox 25"/>
          <p:cNvSpPr txBox="1"/>
          <p:nvPr/>
        </p:nvSpPr>
        <p:spPr>
          <a:xfrm>
            <a:off x="6515100" y="4851400"/>
            <a:ext cx="5676900" cy="342900"/>
          </a:xfrm>
          <a:prstGeom prst="rect">
            <a:avLst/>
          </a:prstGeom>
          <a:noFill/>
        </p:spPr>
        <p:txBody>
          <a:bodyPr vert="horz" wrap="none" lIns="0" tIns="0" rIns="0" bIns="0" rtlCol="0">
            <a:spAutoFit/>
          </a:bodyPr>
          <a:lstStyle/>
          <a:p>
            <a:pPr>
              <a:lnSpc>
                <a:spcPts val="2070"/>
              </a:lnSpc>
            </a:pPr>
            <a:r>
              <a:rPr lang="en-CA" sz="1800" dirty="0" err="1">
                <a:solidFill>
                  <a:srgbClr val="000000"/>
                </a:solidFill>
                <a:latin typeface="Georgia Italic"/>
                <a:cs typeface="Georgia Italic"/>
              </a:rPr>
              <a:t>kadar</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gecikme</a:t>
            </a:r>
            <a:r>
              <a:rPr lang="en-CA" sz="1800" dirty="0">
                <a:solidFill>
                  <a:srgbClr val="000000"/>
                </a:solidFill>
                <a:latin typeface="Georgia Italic"/>
                <a:cs typeface="Georgia Italic"/>
              </a:rPr>
              <a:t> </a:t>
            </a:r>
            <a:r>
              <a:rPr lang="en-CA" sz="1800" dirty="0" err="1">
                <a:solidFill>
                  <a:srgbClr val="000000"/>
                </a:solidFill>
                <a:latin typeface="Georgia Italic"/>
                <a:cs typeface="Georgia Italic"/>
              </a:rPr>
              <a:t>faizi</a:t>
            </a:r>
            <a:endParaRPr lang="en-CA" sz="1800" dirty="0">
              <a:solidFill>
                <a:srgbClr val="000000"/>
              </a:solidFill>
              <a:latin typeface="Georgia Italic"/>
              <a:cs typeface="Georgia Italic"/>
            </a:endParaRPr>
          </a:p>
          <a:p>
            <a:pPr>
              <a:lnSpc>
                <a:spcPts val="2070"/>
              </a:lnSpc>
            </a:pPr>
            <a:endParaRPr lang="en-CA" sz="1800" dirty="0">
              <a:solidFill>
                <a:srgbClr val="000000"/>
              </a:solidFill>
            </a:endParaRPr>
          </a:p>
        </p:txBody>
      </p:sp>
      <p:sp>
        <p:nvSpPr>
          <p:cNvPr id="26" name="TextBox 26"/>
          <p:cNvSpPr txBox="1"/>
          <p:nvPr/>
        </p:nvSpPr>
        <p:spPr>
          <a:xfrm>
            <a:off x="533400" y="5422900"/>
            <a:ext cx="5626540" cy="589905"/>
          </a:xfrm>
          <a:prstGeom prst="rect">
            <a:avLst/>
          </a:prstGeom>
          <a:noFill/>
        </p:spPr>
        <p:txBody>
          <a:bodyPr vert="horz" wrap="none" lIns="0" tIns="0" rIns="0" bIns="0" rtlCol="0">
            <a:spAutoFit/>
          </a:bodyPr>
          <a:lstStyle/>
          <a:p>
            <a:pPr>
              <a:lnSpc>
                <a:spcPts val="2300"/>
              </a:lnSpc>
            </a:pPr>
            <a:r>
              <a:rPr lang="en-CA" sz="2004" dirty="0">
                <a:solidFill>
                  <a:srgbClr val="000000"/>
                </a:solidFill>
                <a:latin typeface="Calibri Light"/>
                <a:cs typeface="Calibri Light"/>
              </a:rPr>
              <a:t>*</a:t>
            </a:r>
            <a:r>
              <a:rPr lang="en-CA" sz="2004" dirty="0" err="1">
                <a:solidFill>
                  <a:srgbClr val="000000"/>
                </a:solidFill>
                <a:latin typeface="Georgia Italic"/>
                <a:cs typeface="Georgia Italic"/>
              </a:rPr>
              <a:t>Peşin</a:t>
            </a:r>
            <a:r>
              <a:rPr lang="en-CA" sz="2004" dirty="0">
                <a:solidFill>
                  <a:srgbClr val="000000"/>
                </a:solidFill>
                <a:latin typeface="Georgia Italic"/>
                <a:cs typeface="Georgia Italic"/>
              </a:rPr>
              <a:t> </a:t>
            </a:r>
            <a:r>
              <a:rPr lang="en-CA" sz="2004" dirty="0" err="1">
                <a:solidFill>
                  <a:srgbClr val="000000"/>
                </a:solidFill>
                <a:latin typeface="Georgia Italic"/>
                <a:cs typeface="Georgia Italic"/>
              </a:rPr>
              <a:t>ödeme</a:t>
            </a:r>
            <a:r>
              <a:rPr lang="en-CA" sz="2004" dirty="0">
                <a:solidFill>
                  <a:srgbClr val="000000"/>
                </a:solidFill>
                <a:latin typeface="Georgia Italic"/>
                <a:cs typeface="Georgia Italic"/>
              </a:rPr>
              <a:t> halinde Yİ-</a:t>
            </a:r>
            <a:r>
              <a:rPr lang="en-CA" sz="2004" dirty="0" err="1">
                <a:solidFill>
                  <a:srgbClr val="000000"/>
                </a:solidFill>
                <a:latin typeface="Georgia Italic"/>
                <a:cs typeface="Georgia Italic"/>
              </a:rPr>
              <a:t>ÜFE’nin</a:t>
            </a:r>
            <a:r>
              <a:rPr lang="en-CA" sz="2004" dirty="0">
                <a:solidFill>
                  <a:srgbClr val="000000"/>
                </a:solidFill>
                <a:latin typeface="Georgia Italic"/>
                <a:cs typeface="Georgia Italic"/>
              </a:rPr>
              <a:t> %90’ı </a:t>
            </a:r>
            <a:r>
              <a:rPr lang="en-CA" sz="2004" dirty="0" err="1">
                <a:solidFill>
                  <a:srgbClr val="000000"/>
                </a:solidFill>
                <a:latin typeface="Georgia Italic"/>
                <a:cs typeface="Georgia Italic"/>
              </a:rPr>
              <a:t>silinecek</a:t>
            </a:r>
            <a:r>
              <a:rPr lang="en-CA" sz="2004" dirty="0">
                <a:solidFill>
                  <a:srgbClr val="000000"/>
                </a:solidFill>
                <a:latin typeface="Georgia Italic"/>
                <a:cs typeface="Georgia Italic"/>
              </a:rPr>
              <a:t>.</a:t>
            </a:r>
          </a:p>
          <a:p>
            <a:pPr>
              <a:lnSpc>
                <a:spcPts val="2300"/>
              </a:lnSpc>
            </a:pPr>
            <a:endParaRPr lang="en-CA" sz="2004" dirty="0">
              <a:solidFill>
                <a:srgbClr val="000000"/>
              </a:solidFill>
            </a:endParaRPr>
          </a:p>
        </p:txBody>
      </p:sp>
      <p:sp>
        <p:nvSpPr>
          <p:cNvPr id="27" name="TextBox 27"/>
          <p:cNvSpPr txBox="1"/>
          <p:nvPr/>
        </p:nvSpPr>
        <p:spPr>
          <a:xfrm>
            <a:off x="11099800" y="6438900"/>
            <a:ext cx="1092200" cy="228600"/>
          </a:xfrm>
          <a:prstGeom prst="rect">
            <a:avLst/>
          </a:prstGeom>
          <a:noFill/>
        </p:spPr>
        <p:txBody>
          <a:bodyPr vert="horz" wrap="none" lIns="0" tIns="0" rIns="0" bIns="0" rtlCol="0">
            <a:spAutoFit/>
          </a:bodyPr>
          <a:lstStyle/>
          <a:p>
            <a:pPr>
              <a:lnSpc>
                <a:spcPts val="1380"/>
              </a:lnSpc>
            </a:pPr>
            <a:r>
              <a:rPr lang="en-CA" sz="1200">
                <a:solidFill>
                  <a:srgbClr val="9A9A9A"/>
                </a:solidFill>
                <a:latin typeface="Calibri"/>
                <a:cs typeface="Calibri"/>
              </a:rPr>
              <a:t>46</a:t>
            </a:r>
          </a:p>
          <a:p>
            <a:pPr>
              <a:lnSpc>
                <a:spcPts val="1380"/>
              </a:lnSpc>
            </a:pPr>
            <a:endParaRPr lang="en-CA" sz="1200">
              <a:solidFill>
                <a:srgbClr val="0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46688"/>
          </a:xfrm>
          <a:solidFill>
            <a:schemeClr val="accent1"/>
          </a:solidFill>
        </p:spPr>
        <p:txBody>
          <a:bodyPr>
            <a:normAutofit fontScale="90000"/>
          </a:bodyPr>
          <a:lstStyle/>
          <a:p>
            <a:pPr algn="ctr"/>
            <a:r>
              <a:rPr lang="tr-TR" b="1" dirty="0">
                <a:solidFill>
                  <a:schemeClr val="bg1"/>
                </a:solidFill>
              </a:rPr>
              <a:t> PİŞMANLIK, İZAHA DAVET VE KENDİLİĞİNDEN BEYAN</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buNone/>
            </a:pPr>
            <a:endParaRPr lang="tr-TR" sz="3400" b="1" dirty="0">
              <a:solidFill>
                <a:schemeClr val="accent1"/>
              </a:solidFill>
            </a:endParaRPr>
          </a:p>
          <a:p>
            <a:pPr algn="just"/>
            <a:r>
              <a:rPr lang="tr-TR" altLang="tr-TR" sz="9600" b="1" dirty="0">
                <a:solidFill>
                  <a:schemeClr val="accent1"/>
                </a:solidFill>
              </a:rPr>
              <a:t>PİŞMANLIK YADA İZAHA DAVET VEYA KENDİLİĞİNDEN BEYANNAME VEREN MÜKELLEFLERİN BEYANLARI ÜZERİNE TAHAKKUK EDEN;</a:t>
            </a:r>
          </a:p>
          <a:p>
            <a:pPr marL="381000" indent="-381000" algn="just">
              <a:defRPr/>
            </a:pPr>
            <a:endParaRPr lang="tr-TR" altLang="tr-TR" sz="9600" b="1" dirty="0">
              <a:solidFill>
                <a:schemeClr val="accent1"/>
              </a:solidFill>
            </a:endParaRPr>
          </a:p>
          <a:p>
            <a:pPr marL="719138" lvl="1" indent="-342900" algn="just">
              <a:spcAft>
                <a:spcPts val="200"/>
              </a:spcAft>
              <a:buClr>
                <a:schemeClr val="tx1"/>
              </a:buClr>
              <a:buFont typeface="Arial" pitchFamily="34" charset="0"/>
              <a:buChar char="•"/>
              <a:defRPr/>
            </a:pPr>
            <a:r>
              <a:rPr lang="tr-TR" altLang="tr-TR" sz="9600" b="1" dirty="0">
                <a:solidFill>
                  <a:schemeClr val="accent1"/>
                </a:solidFill>
              </a:rPr>
              <a:t>VERGİLERİN TAMAMININ,</a:t>
            </a:r>
          </a:p>
          <a:p>
            <a:pPr marL="719138" lvl="1" indent="-342900" algn="just">
              <a:spcAft>
                <a:spcPts val="200"/>
              </a:spcAft>
              <a:buClr>
                <a:schemeClr val="tx1"/>
              </a:buClr>
              <a:buFont typeface="Arial" pitchFamily="34" charset="0"/>
              <a:buChar char="•"/>
              <a:defRPr/>
            </a:pPr>
            <a:r>
              <a:rPr lang="tr-TR" altLang="tr-TR" sz="9600" b="1" dirty="0">
                <a:solidFill>
                  <a:schemeClr val="accent1"/>
                </a:solidFill>
              </a:rPr>
              <a:t>PİŞMANLIK ZAMMI, İZAH ZAMMI VE GECİKME FAİZİ YERİNE Yİ-ÜFE TUTARININ,</a:t>
            </a:r>
          </a:p>
          <a:p>
            <a:pPr lvl="1" algn="just">
              <a:lnSpc>
                <a:spcPct val="80000"/>
              </a:lnSpc>
              <a:buClr>
                <a:schemeClr val="tx1"/>
              </a:buClr>
              <a:defRPr/>
            </a:pPr>
            <a:endParaRPr lang="tr-TR" altLang="tr-TR" sz="9600" b="1" dirty="0">
              <a:solidFill>
                <a:schemeClr val="accent1"/>
              </a:solidFill>
            </a:endParaRPr>
          </a:p>
          <a:p>
            <a:pPr marL="76200" lvl="1" indent="0" algn="just">
              <a:lnSpc>
                <a:spcPct val="80000"/>
              </a:lnSpc>
              <a:buClr>
                <a:schemeClr val="tx1"/>
              </a:buClr>
              <a:buNone/>
              <a:defRPr/>
            </a:pPr>
            <a:r>
              <a:rPr lang="tr-TR" altLang="tr-TR" sz="9600" b="1" dirty="0">
                <a:solidFill>
                  <a:schemeClr val="accent1"/>
                </a:solidFill>
              </a:rPr>
              <a:t>ÖDENMESİ HALİNDE, </a:t>
            </a:r>
          </a:p>
          <a:p>
            <a:pPr algn="just"/>
            <a:r>
              <a:rPr lang="tr-TR" altLang="tr-TR" sz="9600" b="1" dirty="0">
                <a:solidFill>
                  <a:schemeClr val="accent1"/>
                </a:solidFill>
              </a:rPr>
              <a:t>VERGİ CEZALARI, PİŞMANLIK VE İZAH ZAMMI İLE GECİKME FAİZİ SİLİNECEK. </a:t>
            </a:r>
          </a:p>
          <a:p>
            <a:pPr algn="just"/>
            <a:endParaRPr lang="tr-TR" sz="9600" b="1" dirty="0">
              <a:solidFill>
                <a:schemeClr val="accent1"/>
              </a:solidFill>
            </a:endParaRPr>
          </a:p>
          <a:p>
            <a:pPr algn="just"/>
            <a:endParaRPr lang="tr-TR" sz="9600" b="1" dirty="0">
              <a:solidFill>
                <a:schemeClr val="accent1"/>
              </a:solidFill>
            </a:endParaRPr>
          </a:p>
          <a:p>
            <a:pPr marL="0" indent="0" algn="just">
              <a:buNone/>
            </a:pPr>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1323768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710358"/>
          </a:xfrm>
          <a:solidFill>
            <a:schemeClr val="accent1"/>
          </a:solidFill>
        </p:spPr>
        <p:txBody>
          <a:bodyPr>
            <a:normAutofit/>
          </a:bodyPr>
          <a:lstStyle/>
          <a:p>
            <a:pPr algn="ctr"/>
            <a:r>
              <a:rPr lang="tr-TR" b="1" dirty="0">
                <a:solidFill>
                  <a:schemeClr val="bg1"/>
                </a:solidFill>
              </a:rPr>
              <a:t>  İŞLETME KAYITLARININ DÜZELTİLMESİ</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1587061"/>
            <a:ext cx="10537371" cy="4708635"/>
          </a:xfrm>
        </p:spPr>
        <p:txBody>
          <a:bodyPr>
            <a:normAutofit fontScale="25000" lnSpcReduction="20000"/>
          </a:bodyPr>
          <a:lstStyle/>
          <a:p>
            <a:pPr marL="0" indent="0">
              <a:buNone/>
            </a:pPr>
            <a:endParaRPr lang="tr-TR" sz="3400" b="1" dirty="0">
              <a:solidFill>
                <a:schemeClr val="accent1"/>
              </a:solidFill>
            </a:endParaRPr>
          </a:p>
          <a:p>
            <a:pPr marL="0" indent="0" algn="just">
              <a:buNone/>
            </a:pPr>
            <a:r>
              <a:rPr lang="tr-TR" sz="9600" b="1" dirty="0">
                <a:solidFill>
                  <a:schemeClr val="accent1"/>
                </a:solidFill>
              </a:rPr>
              <a:t>7440 SAYILI KANUNDA BİLANÇO HESAPLARININ DÜZELTİLMESİYLE İLGİLİ 3 AYRI DÜZENLEME BULUNUYOR (MADDE 6). BUNLARI AŞAĞIDAKİ GİBİ SIRALAMAK MÜMKÜN:</a:t>
            </a:r>
          </a:p>
          <a:p>
            <a:pPr algn="l"/>
            <a:r>
              <a:rPr lang="tr-TR" sz="9600" b="1" dirty="0">
                <a:solidFill>
                  <a:schemeClr val="accent1"/>
                </a:solidFill>
              </a:rPr>
              <a:t>İŞLETMEDE MEVCUT OLDUĞU HALDE KAYITLARDA YER ALMAYAN EMTİA, MAKİNE, TEÇHİZAT VE DEMİRBAŞLARIN KAYDA ALINMASI (STOK BEYANI/AFFI),</a:t>
            </a:r>
          </a:p>
          <a:p>
            <a:pPr algn="l"/>
            <a:r>
              <a:rPr lang="tr-TR" sz="9600" b="1" dirty="0">
                <a:solidFill>
                  <a:schemeClr val="accent1"/>
                </a:solidFill>
              </a:rPr>
              <a:t>KAYITLARDA YER ALDIĞI HALDE İŞLETMEDE MEVCUT OLMAYAN EMTİA, MAKİNE, TEÇHİZAT VE DEMİRBAŞLARIN KAYITLARDAN ÇIKARILMASI,</a:t>
            </a:r>
          </a:p>
          <a:p>
            <a:pPr algn="l"/>
            <a:r>
              <a:rPr lang="tr-TR" sz="9600" b="1" dirty="0">
                <a:solidFill>
                  <a:schemeClr val="accent1"/>
                </a:solidFill>
              </a:rPr>
              <a:t>KAYITLARDA YER ALDIĞI HALDE İŞLETMEDE MEVCUT OLMAYAN KASA MEVCUDU VE ORTAKLARDAN ALACAKLARIN BEYANI.</a:t>
            </a:r>
          </a:p>
          <a:p>
            <a:pPr algn="just"/>
            <a:endParaRPr lang="tr-TR" altLang="tr-TR" sz="96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10428703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710358"/>
          </a:xfrm>
          <a:solidFill>
            <a:schemeClr val="accent1"/>
          </a:solidFill>
        </p:spPr>
        <p:txBody>
          <a:bodyPr>
            <a:normAutofit/>
          </a:bodyPr>
          <a:lstStyle/>
          <a:p>
            <a:pPr algn="ctr"/>
            <a:r>
              <a:rPr lang="tr-TR" b="1" dirty="0">
                <a:solidFill>
                  <a:schemeClr val="bg1"/>
                </a:solidFill>
              </a:rPr>
              <a:t>  İŞLETME KAYITLARININ DÜZELTİLMESİ</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1587061"/>
            <a:ext cx="10537371" cy="4708635"/>
          </a:xfrm>
        </p:spPr>
        <p:txBody>
          <a:bodyPr>
            <a:normAutofit fontScale="25000" lnSpcReduction="20000"/>
          </a:bodyPr>
          <a:lstStyle/>
          <a:p>
            <a:pPr marL="0" indent="0">
              <a:buNone/>
            </a:pPr>
            <a:endParaRPr lang="tr-TR" sz="3400" b="1" dirty="0">
              <a:solidFill>
                <a:schemeClr val="accent1"/>
              </a:solidFill>
            </a:endParaRPr>
          </a:p>
          <a:p>
            <a:pPr marL="0" indent="0" algn="just">
              <a:buNone/>
            </a:pPr>
            <a:r>
              <a:rPr lang="tr-TR" sz="9600" b="1" dirty="0">
                <a:solidFill>
                  <a:schemeClr val="accent1"/>
                </a:solidFill>
              </a:rPr>
              <a:t>KANUN GEREKÇESİNDE BİLANÇO HESAPLARININ DÜZELTİLMESİNE İLİŞKİN BU DÜZENLEMELERİN GETİRİLME NEDENİ,  </a:t>
            </a:r>
          </a:p>
          <a:p>
            <a:pPr marL="0" indent="0" algn="just">
              <a:buNone/>
            </a:pPr>
            <a:r>
              <a:rPr lang="tr-TR" sz="9600" b="1" dirty="0">
                <a:solidFill>
                  <a:schemeClr val="accent1"/>
                </a:solidFill>
              </a:rPr>
              <a:t>- İŞLETME KAYITLARININ FİİLİ DURUMLARINA UYGUN HALE GETİRİLEREK KAYITLI EKONOMİYE GEÇİŞİN TEŞVİK EDİLMESİ, </a:t>
            </a:r>
          </a:p>
          <a:p>
            <a:pPr marL="0" indent="0" algn="just">
              <a:buNone/>
            </a:pPr>
            <a:endParaRPr lang="tr-TR" sz="9600" b="1" dirty="0">
              <a:solidFill>
                <a:schemeClr val="accent1"/>
              </a:solidFill>
            </a:endParaRPr>
          </a:p>
          <a:p>
            <a:pPr marL="0" indent="0" algn="just">
              <a:buNone/>
            </a:pPr>
            <a:r>
              <a:rPr lang="tr-TR" sz="9600" b="1" dirty="0">
                <a:solidFill>
                  <a:schemeClr val="accent1"/>
                </a:solidFill>
              </a:rPr>
              <a:t>- KAYIT DIŞI FAALİYETLERİN KAYIT ALTINA ALINMASI VE BU SURETLE GELİR VEYA KURUMLAR VERGİSİ MÜKELLEFLERİNİN YASAL KAYITLARININ GERÇEK DURUMU YANSITIR BİR HALE GETİRİLMESİ </a:t>
            </a:r>
          </a:p>
          <a:p>
            <a:pPr marL="0" indent="0" algn="just">
              <a:buNone/>
            </a:pPr>
            <a:r>
              <a:rPr lang="tr-TR" sz="9600" b="1" dirty="0">
                <a:solidFill>
                  <a:schemeClr val="accent1"/>
                </a:solidFill>
              </a:rPr>
              <a:t>OLARAK İFADE EDİLİYOR. </a:t>
            </a:r>
          </a:p>
          <a:p>
            <a:pPr marL="0" indent="0" algn="just">
              <a:buNone/>
            </a:pPr>
            <a:r>
              <a:rPr lang="tr-TR" sz="9600" b="1" dirty="0">
                <a:solidFill>
                  <a:schemeClr val="accent1"/>
                </a:solidFill>
              </a:rPr>
              <a:t>GERÇEKTEN DE PANDEMİ VE SONRASINDA YAŞANAN FAHİŞ FİYAT ARTIŞLARI İLE YÜKSEK ENFLASYON İŞLETMELERİN BİLANÇOLARINDA DÜZELTME YAPILMA İHTİYACI DOĞURDU.</a:t>
            </a:r>
            <a:endParaRPr lang="tr-TR" altLang="tr-TR" sz="96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1637882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204343"/>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buNone/>
            </a:pPr>
            <a:endParaRPr lang="tr-TR" sz="3400" b="1" dirty="0">
              <a:solidFill>
                <a:schemeClr val="accent1"/>
              </a:solidFill>
            </a:endParaRPr>
          </a:p>
          <a:p>
            <a:pPr algn="just"/>
            <a:r>
              <a:rPr lang="tr-TR" sz="9600" b="1" dirty="0">
                <a:solidFill>
                  <a:schemeClr val="accent1"/>
                </a:solidFill>
              </a:rPr>
              <a:t>STOK BEYANI/AFFI DÜZENLEMESİ İLE; GELİR VE KURUMLAR VERGİSİ MÜKELLEFLERİNE, İŞLETMELERİNDE MEVCUT OLDUĞU HALDE KAYITLARINDA YER ALMAYAN YANİ FATURASIZ EMTİA, MAKİNE, TEÇHİZAT VE DEMİRBAŞLARI YASAL KAYITLARINA İNTİKAL ETTİRMEK SURETİYLE, KAYITLARINI FİİLİ DURUMA UYGUN HALE GETİRME İMKÂNI SAĞLANIYOR (7440 SAYILI KANUN, MAD. 6/1).</a:t>
            </a:r>
          </a:p>
          <a:p>
            <a:pPr algn="just"/>
            <a:r>
              <a:rPr lang="tr-TR" sz="9600" b="1" dirty="0">
                <a:solidFill>
                  <a:schemeClr val="accent1"/>
                </a:solidFill>
              </a:rPr>
              <a:t>BU ŞEKİLDE, FATURASIZ SATIN ALINAN VE İŞLETMEDE FİİLEN BULUNUP DA MUHASEBE KAYITLARINDA YER ALMAYAN EMTİA, MAKİNE, TEÇHİZAT VE DEMİRBAŞLAR KAYITLARA ALINABİLECEK, YASAL KAYITLAR FİİLİ DURUMA UYGUN HALE GETİRİLEBİLECEK!</a:t>
            </a:r>
          </a:p>
          <a:p>
            <a:pPr marL="0" indent="0" algn="just">
              <a:buNone/>
            </a:pPr>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8251959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buNone/>
            </a:pPr>
            <a:endParaRPr lang="tr-TR" sz="3400" b="1" dirty="0">
              <a:solidFill>
                <a:schemeClr val="accent1"/>
              </a:solidFill>
            </a:endParaRPr>
          </a:p>
          <a:p>
            <a:pPr algn="just"/>
            <a:r>
              <a:rPr lang="tr-TR" sz="9700" b="1" u="sng" dirty="0">
                <a:solidFill>
                  <a:schemeClr val="accent1"/>
                </a:solidFill>
              </a:rPr>
              <a:t>STOK BEYANINDAN/AFFINDAN KİMLER YARARLANABİLECEK? </a:t>
            </a:r>
          </a:p>
          <a:p>
            <a:pPr marL="0" indent="0" algn="l">
              <a:buNone/>
            </a:pPr>
            <a:endParaRPr lang="tr-TR" sz="9700" b="1" dirty="0">
              <a:solidFill>
                <a:schemeClr val="accent1"/>
              </a:solidFill>
            </a:endParaRPr>
          </a:p>
          <a:p>
            <a:pPr marL="0" indent="0" algn="just">
              <a:buNone/>
            </a:pPr>
            <a:r>
              <a:rPr lang="tr-TR" sz="9700" b="1" dirty="0">
                <a:solidFill>
                  <a:schemeClr val="accent1"/>
                </a:solidFill>
              </a:rPr>
              <a:t>STOK BEYANINDAN/AFFINDAN TÜM GELİR VE KURUMLAR VERGİSİ MÜKELLEFLERİ YARARLANABİLECEK.</a:t>
            </a:r>
          </a:p>
          <a:p>
            <a:pPr marL="0" indent="0" algn="just">
              <a:buNone/>
            </a:pPr>
            <a:endParaRPr lang="tr-TR" sz="9700" b="1" dirty="0">
              <a:solidFill>
                <a:schemeClr val="accent1"/>
              </a:solidFill>
            </a:endParaRPr>
          </a:p>
          <a:p>
            <a:pPr marL="0" indent="0" algn="just">
              <a:buNone/>
            </a:pPr>
            <a:r>
              <a:rPr lang="tr-TR" sz="9700" b="1" dirty="0">
                <a:solidFill>
                  <a:schemeClr val="accent1"/>
                </a:solidFill>
              </a:rPr>
              <a:t>YANİ, SERBEST MESLEK ERBABI, FERDİ TİCARİ İŞLETMELER, ADİ ORTAKLIKLAR, KOLLEKTİF ŞİRKETLER, ADİ KOMANDİT ŞİRKETLER İLE SERMAYE ŞİRKETLERİ, KOOPERATİFLER, İKTİSADİ KAMU KURULUŞLARI, DERNEK VE VAKIFLARA AİT İKTİSADİ İŞLETMELER VE İŞ ORTAKLIKLARI BU DÜZENLEMEDEN YARARLANARAK, STOK BEYANINDA BULUNABİLECEK.</a:t>
            </a:r>
          </a:p>
          <a:p>
            <a:pPr algn="just"/>
            <a:endParaRPr lang="tr-TR" sz="3600" b="1" dirty="0">
              <a:solidFill>
                <a:schemeClr val="accent1"/>
              </a:solidFill>
            </a:endParaRPr>
          </a:p>
          <a:p>
            <a:pPr marL="0" indent="0">
              <a:buNone/>
            </a:pPr>
            <a:endParaRPr lang="tr-TR" sz="3600" b="1" dirty="0">
              <a:solidFill>
                <a:schemeClr val="accent1"/>
              </a:solidFill>
            </a:endParaRPr>
          </a:p>
          <a:p>
            <a:pPr marL="478790" marR="41275" indent="0" algn="l">
              <a:lnSpc>
                <a:spcPct val="107000"/>
              </a:lnSpc>
              <a:spcAft>
                <a:spcPts val="70"/>
              </a:spcAft>
              <a:buNone/>
            </a:pPr>
            <a:r>
              <a:rPr lang="tr-TR" sz="1600" b="1" dirty="0">
                <a:solidFill>
                  <a:schemeClr val="accent1"/>
                </a:solidFill>
              </a:rPr>
              <a:t> </a:t>
            </a:r>
          </a:p>
          <a:p>
            <a:pPr algn="just"/>
            <a:endParaRPr lang="tr-TR" sz="3400" b="1" dirty="0">
              <a:solidFill>
                <a:schemeClr val="accent1"/>
              </a:solidFill>
            </a:endParaRPr>
          </a:p>
        </p:txBody>
      </p:sp>
    </p:spTree>
    <p:extLst>
      <p:ext uri="{BB962C8B-B14F-4D97-AF65-F5344CB8AC3E}">
        <p14:creationId xmlns:p14="http://schemas.microsoft.com/office/powerpoint/2010/main" val="23312852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lgn="l">
              <a:buNone/>
            </a:pPr>
            <a:endParaRPr lang="tr-TR" sz="9700" b="1" dirty="0">
              <a:solidFill>
                <a:schemeClr val="accent1"/>
              </a:solidFill>
            </a:endParaRPr>
          </a:p>
          <a:p>
            <a:pPr algn="just"/>
            <a:r>
              <a:rPr lang="tr-TR" sz="11200" b="1" dirty="0">
                <a:solidFill>
                  <a:schemeClr val="accent1"/>
                </a:solidFill>
              </a:rPr>
              <a:t>STOK BEYANININ 31 MAYIS 2023 TARİHİNE KADAR YAPILMASI GEREKİYOR!</a:t>
            </a:r>
          </a:p>
          <a:p>
            <a:pPr algn="just"/>
            <a:r>
              <a:rPr lang="tr-TR" sz="11200" b="1" dirty="0">
                <a:solidFill>
                  <a:schemeClr val="accent1"/>
                </a:solidFill>
              </a:rPr>
              <a:t>MÜKELLEFLERİN, İŞLETMELERİNDE MEVCUT OLDUĞU HALDE KAYITLARINDA YER ALMAYAN EMTİA, MAKİNE, TEÇHİZAT VE DEMİRBAŞLARINI 31 MAYIS 2023 TARİHİNE (BU TARİH DAHİL) KADAR KDV YÖNÜNDEN BAĞLI OLDUKLARI VERGİ DAİRELERİNE VERECEKLERİ BEYANNAME VE EKİ ENVANTER LİSTESİYLE BİLDİRMELERİ GEREKİYOR.</a:t>
            </a:r>
          </a:p>
          <a:p>
            <a:pPr algn="just"/>
            <a:r>
              <a:rPr lang="tr-TR" sz="11200" b="1" dirty="0">
                <a:solidFill>
                  <a:schemeClr val="accent1"/>
                </a:solidFill>
              </a:rPr>
              <a:t>EKİNDE ENVANTER LİSTESİ OLMAYAN BEYANNAMELER MAALESEF KABUL EDİLMİYOR, AMAN DİKKAT!</a:t>
            </a:r>
          </a:p>
          <a:p>
            <a:pPr algn="just"/>
            <a:endParaRPr lang="tr-TR" sz="3400" b="1" dirty="0">
              <a:solidFill>
                <a:schemeClr val="accent1"/>
              </a:solidFill>
            </a:endParaRPr>
          </a:p>
        </p:txBody>
      </p:sp>
    </p:spTree>
    <p:extLst>
      <p:ext uri="{BB962C8B-B14F-4D97-AF65-F5344CB8AC3E}">
        <p14:creationId xmlns:p14="http://schemas.microsoft.com/office/powerpoint/2010/main" val="10614123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lgn="l">
              <a:buNone/>
            </a:pPr>
            <a:endParaRPr lang="tr-TR" sz="9700" b="1" dirty="0">
              <a:solidFill>
                <a:schemeClr val="accent1"/>
              </a:solidFill>
            </a:endParaRPr>
          </a:p>
          <a:p>
            <a:pPr algn="just"/>
            <a:r>
              <a:rPr lang="tr-TR" sz="11200" b="1" u="sng" dirty="0">
                <a:solidFill>
                  <a:schemeClr val="accent1"/>
                </a:solidFill>
              </a:rPr>
              <a:t>DEPREM BÖLGESİ İÇİN ÖZEL BİR BEYAN SÜRESİ VAR MI?</a:t>
            </a:r>
          </a:p>
          <a:p>
            <a:pPr marL="0" indent="0" algn="l">
              <a:buNone/>
            </a:pPr>
            <a:endParaRPr lang="tr-TR" sz="11200" b="1" dirty="0">
              <a:solidFill>
                <a:schemeClr val="accent1"/>
              </a:solidFill>
            </a:endParaRPr>
          </a:p>
          <a:p>
            <a:pPr marL="0" indent="0" algn="just">
              <a:buNone/>
            </a:pPr>
            <a:r>
              <a:rPr lang="tr-TR" sz="11200" b="1" dirty="0">
                <a:solidFill>
                  <a:schemeClr val="accent1"/>
                </a:solidFill>
              </a:rPr>
              <a:t>HAZİNE VE MALİYE BAKANLIĞI’NCA MÜCBİR SEBEP HALİ İLAN EDİLEN YERLERDE MÜKELLEFİYET KAYDI BULUNANLARIN KDV STOK BEYANINA İLİŞKİN BEYANNAME VE EKİ ENVANTER LİSTESİNİ MÜCBİR SEBEP HALİNİN SONA ERDİĞİ TARİHİ TAKİP EDEN ÜÇÜNCÜ AYIN SONU OLAN 31 EKİM 2023 TARİHİNE KADAR VERMELERİ,  TAHAKKUK EDECEK TUTARLARI DA AYNI SÜRE İÇİNDE ÖDEMELERİ GEREKİYOR.</a:t>
            </a:r>
          </a:p>
          <a:p>
            <a:pPr algn="just"/>
            <a:endParaRPr lang="tr-TR" sz="3400" b="1" dirty="0">
              <a:solidFill>
                <a:schemeClr val="accent1"/>
              </a:solidFill>
            </a:endParaRPr>
          </a:p>
        </p:txBody>
      </p:sp>
    </p:spTree>
    <p:extLst>
      <p:ext uri="{BB962C8B-B14F-4D97-AF65-F5344CB8AC3E}">
        <p14:creationId xmlns:p14="http://schemas.microsoft.com/office/powerpoint/2010/main" val="337171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57" name="TextBox 2"/>
          <p:cNvSpPr txBox="1"/>
          <p:nvPr/>
        </p:nvSpPr>
        <p:spPr>
          <a:xfrm>
            <a:off x="2216149" y="434083"/>
            <a:ext cx="7905751" cy="718145"/>
          </a:xfrm>
          <a:prstGeom prst="rect">
            <a:avLst/>
          </a:prstGeom>
          <a:solidFill>
            <a:schemeClr val="accent1"/>
          </a:solidFill>
          <a:ln>
            <a:solidFill>
              <a:schemeClr val="accent1"/>
            </a:solidFill>
          </a:ln>
        </p:spPr>
        <p:txBody>
          <a:bodyPr vert="horz" wrap="square" lIns="0" tIns="0" rIns="0" bIns="0" rtlCol="0">
            <a:spAutoFit/>
          </a:bodyPr>
          <a:lstStyle/>
          <a:p>
            <a:pPr>
              <a:lnSpc>
                <a:spcPts val="2760"/>
              </a:lnSpc>
            </a:pPr>
            <a:r>
              <a:rPr lang="en-CA" sz="2410" b="1" dirty="0">
                <a:solidFill>
                  <a:srgbClr val="000000"/>
                </a:solidFill>
                <a:latin typeface="Georgia Bold Italic"/>
                <a:cs typeface="Georgia Bold Italic"/>
              </a:rPr>
              <a:t>                               </a:t>
            </a:r>
            <a:r>
              <a:rPr lang="en-CA" sz="2410" b="1" dirty="0">
                <a:solidFill>
                  <a:schemeClr val="bg1"/>
                </a:solidFill>
                <a:latin typeface="Georgia Bold Italic"/>
                <a:cs typeface="Georgia Bold Italic"/>
              </a:rPr>
              <a:t>AF KANUNLARI KAPSAMI</a:t>
            </a:r>
          </a:p>
          <a:p>
            <a:pPr>
              <a:lnSpc>
                <a:spcPts val="2760"/>
              </a:lnSpc>
            </a:pPr>
            <a:endParaRPr lang="en-CA" sz="2400" dirty="0">
              <a:solidFill>
                <a:srgbClr val="000000"/>
              </a:solidFill>
            </a:endParaRPr>
          </a:p>
        </p:txBody>
      </p:sp>
      <p:sp>
        <p:nvSpPr>
          <p:cNvPr id="3" name="TextBox 3"/>
          <p:cNvSpPr txBox="1"/>
          <p:nvPr/>
        </p:nvSpPr>
        <p:spPr>
          <a:xfrm>
            <a:off x="2146300" y="1320800"/>
            <a:ext cx="355600" cy="127000"/>
          </a:xfrm>
          <a:prstGeom prst="rect">
            <a:avLst/>
          </a:prstGeom>
          <a:noFill/>
        </p:spPr>
        <p:txBody>
          <a:bodyPr vert="horz" wrap="none" lIns="0" tIns="0" rIns="0" bIns="0" rtlCol="0">
            <a:spAutoFit/>
          </a:bodyPr>
          <a:lstStyle/>
          <a:p>
            <a:pPr>
              <a:lnSpc>
                <a:spcPts val="920"/>
              </a:lnSpc>
            </a:pPr>
            <a:r>
              <a:rPr lang="en-CA" sz="816" b="1" dirty="0">
                <a:solidFill>
                  <a:srgbClr val="000000"/>
                </a:solidFill>
                <a:latin typeface="Georgia Bold Italic"/>
                <a:cs typeface="Georgia Bold Italic"/>
              </a:rPr>
              <a:t>4811</a:t>
            </a:r>
          </a:p>
          <a:p>
            <a:pPr>
              <a:lnSpc>
                <a:spcPts val="920"/>
              </a:lnSpc>
            </a:pPr>
            <a:endParaRPr lang="en-CA" sz="816" b="1" dirty="0">
              <a:solidFill>
                <a:srgbClr val="000000"/>
              </a:solidFill>
              <a:latin typeface="Georgia Bold Italic"/>
              <a:cs typeface="Georgia Bold Italic"/>
            </a:endParaRPr>
          </a:p>
        </p:txBody>
      </p:sp>
      <p:sp>
        <p:nvSpPr>
          <p:cNvPr id="4" name="TextBox 4"/>
          <p:cNvSpPr txBox="1"/>
          <p:nvPr/>
        </p:nvSpPr>
        <p:spPr>
          <a:xfrm>
            <a:off x="2908300" y="1320800"/>
            <a:ext cx="3556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5811</a:t>
            </a:r>
          </a:p>
          <a:p>
            <a:pPr>
              <a:lnSpc>
                <a:spcPts val="920"/>
              </a:lnSpc>
            </a:pPr>
            <a:endParaRPr lang="en-CA" sz="816" b="1">
              <a:solidFill>
                <a:srgbClr val="000000"/>
              </a:solidFill>
              <a:latin typeface="Georgia Bold Italic"/>
              <a:cs typeface="Georgia Bold Italic"/>
            </a:endParaRPr>
          </a:p>
        </p:txBody>
      </p:sp>
      <p:sp>
        <p:nvSpPr>
          <p:cNvPr id="5" name="TextBox 5"/>
          <p:cNvSpPr txBox="1"/>
          <p:nvPr/>
        </p:nvSpPr>
        <p:spPr>
          <a:xfrm>
            <a:off x="3683000" y="1320800"/>
            <a:ext cx="3429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6111</a:t>
            </a:r>
          </a:p>
          <a:p>
            <a:pPr>
              <a:lnSpc>
                <a:spcPts val="920"/>
              </a:lnSpc>
            </a:pPr>
            <a:endParaRPr lang="en-CA" sz="816" b="1">
              <a:solidFill>
                <a:srgbClr val="000000"/>
              </a:solidFill>
              <a:latin typeface="Georgia Bold Italic"/>
              <a:cs typeface="Georgia Bold Italic"/>
            </a:endParaRPr>
          </a:p>
        </p:txBody>
      </p:sp>
      <p:sp>
        <p:nvSpPr>
          <p:cNvPr id="6" name="TextBox 6"/>
          <p:cNvSpPr txBox="1"/>
          <p:nvPr/>
        </p:nvSpPr>
        <p:spPr>
          <a:xfrm>
            <a:off x="4419600" y="1320800"/>
            <a:ext cx="3937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6486</a:t>
            </a:r>
          </a:p>
          <a:p>
            <a:pPr>
              <a:lnSpc>
                <a:spcPts val="920"/>
              </a:lnSpc>
            </a:pPr>
            <a:endParaRPr lang="en-CA" sz="816" b="1">
              <a:solidFill>
                <a:srgbClr val="000000"/>
              </a:solidFill>
              <a:latin typeface="Georgia Bold Italic"/>
              <a:cs typeface="Georgia Bold Italic"/>
            </a:endParaRPr>
          </a:p>
        </p:txBody>
      </p:sp>
      <p:sp>
        <p:nvSpPr>
          <p:cNvPr id="7" name="TextBox 7"/>
          <p:cNvSpPr txBox="1"/>
          <p:nvPr/>
        </p:nvSpPr>
        <p:spPr>
          <a:xfrm>
            <a:off x="5194300" y="1320800"/>
            <a:ext cx="3683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6552</a:t>
            </a:r>
          </a:p>
          <a:p>
            <a:pPr>
              <a:lnSpc>
                <a:spcPts val="920"/>
              </a:lnSpc>
            </a:pPr>
            <a:endParaRPr lang="en-CA" sz="816" b="1">
              <a:solidFill>
                <a:srgbClr val="000000"/>
              </a:solidFill>
              <a:latin typeface="Georgia Bold Italic"/>
              <a:cs typeface="Georgia Bold Italic"/>
            </a:endParaRPr>
          </a:p>
        </p:txBody>
      </p:sp>
      <p:sp>
        <p:nvSpPr>
          <p:cNvPr id="8" name="TextBox 8"/>
          <p:cNvSpPr txBox="1"/>
          <p:nvPr/>
        </p:nvSpPr>
        <p:spPr>
          <a:xfrm>
            <a:off x="5956300" y="1320800"/>
            <a:ext cx="3683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6736</a:t>
            </a:r>
          </a:p>
          <a:p>
            <a:pPr>
              <a:lnSpc>
                <a:spcPts val="920"/>
              </a:lnSpc>
            </a:pPr>
            <a:endParaRPr lang="en-CA" sz="816" b="1">
              <a:solidFill>
                <a:srgbClr val="000000"/>
              </a:solidFill>
              <a:latin typeface="Georgia Bold Italic"/>
              <a:cs typeface="Georgia Bold Italic"/>
            </a:endParaRPr>
          </a:p>
        </p:txBody>
      </p:sp>
      <p:sp>
        <p:nvSpPr>
          <p:cNvPr id="9" name="TextBox 9"/>
          <p:cNvSpPr txBox="1"/>
          <p:nvPr/>
        </p:nvSpPr>
        <p:spPr>
          <a:xfrm>
            <a:off x="6718300" y="1320800"/>
            <a:ext cx="3810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7020</a:t>
            </a:r>
          </a:p>
          <a:p>
            <a:pPr>
              <a:lnSpc>
                <a:spcPts val="920"/>
              </a:lnSpc>
            </a:pPr>
            <a:endParaRPr lang="en-CA" sz="816" b="1">
              <a:solidFill>
                <a:srgbClr val="000000"/>
              </a:solidFill>
              <a:latin typeface="Georgia Bold Italic"/>
              <a:cs typeface="Georgia Bold Italic"/>
            </a:endParaRPr>
          </a:p>
        </p:txBody>
      </p:sp>
      <p:sp>
        <p:nvSpPr>
          <p:cNvPr id="10" name="TextBox 10"/>
          <p:cNvSpPr txBox="1"/>
          <p:nvPr/>
        </p:nvSpPr>
        <p:spPr>
          <a:xfrm>
            <a:off x="7493000" y="1320800"/>
            <a:ext cx="3556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7143</a:t>
            </a:r>
          </a:p>
          <a:p>
            <a:pPr>
              <a:lnSpc>
                <a:spcPts val="920"/>
              </a:lnSpc>
            </a:pPr>
            <a:endParaRPr lang="en-CA" sz="816" b="1">
              <a:solidFill>
                <a:srgbClr val="000000"/>
              </a:solidFill>
              <a:latin typeface="Georgia Bold Italic"/>
              <a:cs typeface="Georgia Bold Italic"/>
            </a:endParaRPr>
          </a:p>
        </p:txBody>
      </p:sp>
      <p:sp>
        <p:nvSpPr>
          <p:cNvPr id="11" name="TextBox 11"/>
          <p:cNvSpPr txBox="1"/>
          <p:nvPr/>
        </p:nvSpPr>
        <p:spPr>
          <a:xfrm>
            <a:off x="8255000" y="1320800"/>
            <a:ext cx="3683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7186</a:t>
            </a:r>
          </a:p>
          <a:p>
            <a:pPr>
              <a:lnSpc>
                <a:spcPts val="920"/>
              </a:lnSpc>
            </a:pPr>
            <a:endParaRPr lang="en-CA" sz="816" b="1">
              <a:solidFill>
                <a:srgbClr val="000000"/>
              </a:solidFill>
              <a:latin typeface="Georgia Bold Italic"/>
              <a:cs typeface="Georgia Bold Italic"/>
            </a:endParaRPr>
          </a:p>
        </p:txBody>
      </p:sp>
      <p:sp>
        <p:nvSpPr>
          <p:cNvPr id="12" name="TextBox 12"/>
          <p:cNvSpPr txBox="1"/>
          <p:nvPr/>
        </p:nvSpPr>
        <p:spPr>
          <a:xfrm>
            <a:off x="9017000" y="1320800"/>
            <a:ext cx="3683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7256</a:t>
            </a:r>
          </a:p>
          <a:p>
            <a:pPr>
              <a:lnSpc>
                <a:spcPts val="920"/>
              </a:lnSpc>
            </a:pPr>
            <a:endParaRPr lang="en-CA" sz="816" b="1">
              <a:solidFill>
                <a:srgbClr val="000000"/>
              </a:solidFill>
              <a:latin typeface="Georgia Bold Italic"/>
              <a:cs typeface="Georgia Bold Italic"/>
            </a:endParaRPr>
          </a:p>
        </p:txBody>
      </p:sp>
      <p:sp>
        <p:nvSpPr>
          <p:cNvPr id="13" name="TextBox 13"/>
          <p:cNvSpPr txBox="1"/>
          <p:nvPr/>
        </p:nvSpPr>
        <p:spPr>
          <a:xfrm>
            <a:off x="9779000" y="1320800"/>
            <a:ext cx="3683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7326</a:t>
            </a:r>
          </a:p>
          <a:p>
            <a:pPr>
              <a:lnSpc>
                <a:spcPts val="920"/>
              </a:lnSpc>
            </a:pPr>
            <a:endParaRPr lang="en-CA" sz="816" b="1">
              <a:solidFill>
                <a:srgbClr val="000000"/>
              </a:solidFill>
              <a:latin typeface="Georgia Bold Italic"/>
              <a:cs typeface="Georgia Bold Italic"/>
            </a:endParaRPr>
          </a:p>
        </p:txBody>
      </p:sp>
      <p:sp>
        <p:nvSpPr>
          <p:cNvPr id="14" name="TextBox 14"/>
          <p:cNvSpPr txBox="1"/>
          <p:nvPr/>
        </p:nvSpPr>
        <p:spPr>
          <a:xfrm>
            <a:off x="10553700" y="1320800"/>
            <a:ext cx="3556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7417</a:t>
            </a:r>
          </a:p>
          <a:p>
            <a:pPr>
              <a:lnSpc>
                <a:spcPts val="920"/>
              </a:lnSpc>
            </a:pPr>
            <a:endParaRPr lang="en-CA" sz="816" b="1">
              <a:solidFill>
                <a:srgbClr val="000000"/>
              </a:solidFill>
              <a:latin typeface="Georgia Bold Italic"/>
              <a:cs typeface="Georgia Bold Italic"/>
            </a:endParaRPr>
          </a:p>
        </p:txBody>
      </p:sp>
      <p:sp>
        <p:nvSpPr>
          <p:cNvPr id="15" name="TextBox 15"/>
          <p:cNvSpPr txBox="1"/>
          <p:nvPr/>
        </p:nvSpPr>
        <p:spPr>
          <a:xfrm>
            <a:off x="11303000" y="1320800"/>
            <a:ext cx="381000" cy="127000"/>
          </a:xfrm>
          <a:prstGeom prst="rect">
            <a:avLst/>
          </a:prstGeom>
          <a:noFill/>
        </p:spPr>
        <p:txBody>
          <a:bodyPr vert="horz" wrap="none" lIns="0" tIns="0" rIns="0" bIns="0" rtlCol="0">
            <a:spAutoFit/>
          </a:bodyPr>
          <a:lstStyle/>
          <a:p>
            <a:pPr>
              <a:lnSpc>
                <a:spcPts val="920"/>
              </a:lnSpc>
            </a:pPr>
            <a:r>
              <a:rPr lang="en-CA" sz="816" b="1">
                <a:solidFill>
                  <a:srgbClr val="000000"/>
                </a:solidFill>
                <a:latin typeface="Georgia Bold Italic"/>
                <a:cs typeface="Georgia Bold Italic"/>
              </a:rPr>
              <a:t>7440</a:t>
            </a:r>
          </a:p>
          <a:p>
            <a:pPr>
              <a:lnSpc>
                <a:spcPts val="920"/>
              </a:lnSpc>
            </a:pPr>
            <a:endParaRPr lang="en-CA" sz="816" b="1">
              <a:solidFill>
                <a:srgbClr val="000000"/>
              </a:solidFill>
              <a:latin typeface="Georgia Bold Italic"/>
              <a:cs typeface="Georgia Bold Italic"/>
            </a:endParaRPr>
          </a:p>
        </p:txBody>
      </p:sp>
      <p:sp>
        <p:nvSpPr>
          <p:cNvPr id="16" name="TextBox 16"/>
          <p:cNvSpPr txBox="1"/>
          <p:nvPr/>
        </p:nvSpPr>
        <p:spPr>
          <a:xfrm>
            <a:off x="1955800" y="1460500"/>
            <a:ext cx="7493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25.02.2003</a:t>
            </a:r>
          </a:p>
          <a:p>
            <a:pPr>
              <a:lnSpc>
                <a:spcPts val="920"/>
              </a:lnSpc>
            </a:pPr>
            <a:endParaRPr lang="en-CA" sz="813" b="1">
              <a:solidFill>
                <a:srgbClr val="000000"/>
              </a:solidFill>
              <a:latin typeface="Georgia Bold Italic"/>
              <a:cs typeface="Georgia Bold Italic"/>
            </a:endParaRPr>
          </a:p>
        </p:txBody>
      </p:sp>
      <p:sp>
        <p:nvSpPr>
          <p:cNvPr id="17" name="TextBox 17"/>
          <p:cNvSpPr txBox="1"/>
          <p:nvPr/>
        </p:nvSpPr>
        <p:spPr>
          <a:xfrm>
            <a:off x="2743200" y="1460500"/>
            <a:ext cx="6985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13.11.2008</a:t>
            </a:r>
          </a:p>
          <a:p>
            <a:pPr>
              <a:lnSpc>
                <a:spcPts val="920"/>
              </a:lnSpc>
            </a:pPr>
            <a:endParaRPr lang="en-CA" sz="813" b="1">
              <a:solidFill>
                <a:srgbClr val="000000"/>
              </a:solidFill>
              <a:latin typeface="Georgia Bold Italic"/>
              <a:cs typeface="Georgia Bold Italic"/>
            </a:endParaRPr>
          </a:p>
        </p:txBody>
      </p:sp>
      <p:sp>
        <p:nvSpPr>
          <p:cNvPr id="18" name="TextBox 18"/>
          <p:cNvSpPr txBox="1"/>
          <p:nvPr/>
        </p:nvSpPr>
        <p:spPr>
          <a:xfrm>
            <a:off x="3517900" y="1460500"/>
            <a:ext cx="6985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13.02.2011</a:t>
            </a:r>
          </a:p>
          <a:p>
            <a:pPr>
              <a:lnSpc>
                <a:spcPts val="920"/>
              </a:lnSpc>
            </a:pPr>
            <a:endParaRPr lang="en-CA" sz="813" b="1">
              <a:solidFill>
                <a:srgbClr val="000000"/>
              </a:solidFill>
              <a:latin typeface="Georgia Bold Italic"/>
              <a:cs typeface="Georgia Bold Italic"/>
            </a:endParaRPr>
          </a:p>
        </p:txBody>
      </p:sp>
      <p:sp>
        <p:nvSpPr>
          <p:cNvPr id="19" name="TextBox 19"/>
          <p:cNvSpPr txBox="1"/>
          <p:nvPr/>
        </p:nvSpPr>
        <p:spPr>
          <a:xfrm>
            <a:off x="4267200" y="1460500"/>
            <a:ext cx="7112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21.05.2013</a:t>
            </a:r>
          </a:p>
          <a:p>
            <a:pPr>
              <a:lnSpc>
                <a:spcPts val="920"/>
              </a:lnSpc>
            </a:pPr>
            <a:endParaRPr lang="en-CA" sz="813" b="1">
              <a:solidFill>
                <a:srgbClr val="000000"/>
              </a:solidFill>
              <a:latin typeface="Georgia Bold Italic"/>
              <a:cs typeface="Georgia Bold Italic"/>
            </a:endParaRPr>
          </a:p>
        </p:txBody>
      </p:sp>
      <p:sp>
        <p:nvSpPr>
          <p:cNvPr id="20" name="TextBox 20"/>
          <p:cNvSpPr txBox="1"/>
          <p:nvPr/>
        </p:nvSpPr>
        <p:spPr>
          <a:xfrm>
            <a:off x="5029200" y="1460500"/>
            <a:ext cx="7239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10.09.2014</a:t>
            </a:r>
          </a:p>
          <a:p>
            <a:pPr>
              <a:lnSpc>
                <a:spcPts val="920"/>
              </a:lnSpc>
            </a:pPr>
            <a:endParaRPr lang="en-CA" sz="813" b="1">
              <a:solidFill>
                <a:srgbClr val="000000"/>
              </a:solidFill>
              <a:latin typeface="Georgia Bold Italic"/>
              <a:cs typeface="Georgia Bold Italic"/>
            </a:endParaRPr>
          </a:p>
        </p:txBody>
      </p:sp>
      <p:sp>
        <p:nvSpPr>
          <p:cNvPr id="21" name="TextBox 21"/>
          <p:cNvSpPr txBox="1"/>
          <p:nvPr/>
        </p:nvSpPr>
        <p:spPr>
          <a:xfrm>
            <a:off x="5778500" y="1460500"/>
            <a:ext cx="7366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03.08.2016</a:t>
            </a:r>
          </a:p>
          <a:p>
            <a:pPr>
              <a:lnSpc>
                <a:spcPts val="920"/>
              </a:lnSpc>
            </a:pPr>
            <a:endParaRPr lang="en-CA" sz="813" b="1">
              <a:solidFill>
                <a:srgbClr val="000000"/>
              </a:solidFill>
              <a:latin typeface="Georgia Bold Italic"/>
              <a:cs typeface="Georgia Bold Italic"/>
            </a:endParaRPr>
          </a:p>
        </p:txBody>
      </p:sp>
      <p:sp>
        <p:nvSpPr>
          <p:cNvPr id="22" name="TextBox 22"/>
          <p:cNvSpPr txBox="1"/>
          <p:nvPr/>
        </p:nvSpPr>
        <p:spPr>
          <a:xfrm>
            <a:off x="6565900" y="1460500"/>
            <a:ext cx="711200" cy="152400"/>
          </a:xfrm>
          <a:prstGeom prst="rect">
            <a:avLst/>
          </a:prstGeom>
          <a:noFill/>
        </p:spPr>
        <p:txBody>
          <a:bodyPr vert="horz" wrap="none" lIns="0" tIns="0" rIns="0" bIns="0" rtlCol="0">
            <a:spAutoFit/>
          </a:bodyPr>
          <a:lstStyle/>
          <a:p>
            <a:pPr>
              <a:lnSpc>
                <a:spcPts val="920"/>
              </a:lnSpc>
            </a:pPr>
            <a:r>
              <a:rPr lang="en-CA" sz="813" b="1" dirty="0">
                <a:solidFill>
                  <a:srgbClr val="000000"/>
                </a:solidFill>
                <a:latin typeface="Georgia Bold Italic"/>
                <a:cs typeface="Georgia Bold Italic"/>
              </a:rPr>
              <a:t>18.05.2017</a:t>
            </a:r>
          </a:p>
          <a:p>
            <a:pPr>
              <a:lnSpc>
                <a:spcPts val="920"/>
              </a:lnSpc>
            </a:pPr>
            <a:endParaRPr lang="en-CA" sz="813" b="1" dirty="0">
              <a:solidFill>
                <a:srgbClr val="000000"/>
              </a:solidFill>
              <a:latin typeface="Georgia Bold Italic"/>
              <a:cs typeface="Georgia Bold Italic"/>
            </a:endParaRPr>
          </a:p>
        </p:txBody>
      </p:sp>
      <p:sp>
        <p:nvSpPr>
          <p:cNvPr id="23" name="TextBox 23"/>
          <p:cNvSpPr txBox="1"/>
          <p:nvPr/>
        </p:nvSpPr>
        <p:spPr>
          <a:xfrm>
            <a:off x="7340600" y="1460500"/>
            <a:ext cx="6985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11.05.2018</a:t>
            </a:r>
          </a:p>
          <a:p>
            <a:pPr>
              <a:lnSpc>
                <a:spcPts val="920"/>
              </a:lnSpc>
            </a:pPr>
            <a:endParaRPr lang="en-CA" sz="813" b="1">
              <a:solidFill>
                <a:srgbClr val="000000"/>
              </a:solidFill>
              <a:latin typeface="Georgia Bold Italic"/>
              <a:cs typeface="Georgia Bold Italic"/>
            </a:endParaRPr>
          </a:p>
        </p:txBody>
      </p:sp>
      <p:sp>
        <p:nvSpPr>
          <p:cNvPr id="24" name="TextBox 24"/>
          <p:cNvSpPr txBox="1"/>
          <p:nvPr/>
        </p:nvSpPr>
        <p:spPr>
          <a:xfrm>
            <a:off x="8102600" y="1460500"/>
            <a:ext cx="6985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17.07.2019</a:t>
            </a:r>
          </a:p>
          <a:p>
            <a:pPr>
              <a:lnSpc>
                <a:spcPts val="920"/>
              </a:lnSpc>
            </a:pPr>
            <a:endParaRPr lang="en-CA" sz="813" b="1">
              <a:solidFill>
                <a:srgbClr val="000000"/>
              </a:solidFill>
              <a:latin typeface="Georgia Bold Italic"/>
              <a:cs typeface="Georgia Bold Italic"/>
            </a:endParaRPr>
          </a:p>
        </p:txBody>
      </p:sp>
      <p:sp>
        <p:nvSpPr>
          <p:cNvPr id="25" name="TextBox 25"/>
          <p:cNvSpPr txBox="1"/>
          <p:nvPr/>
        </p:nvSpPr>
        <p:spPr>
          <a:xfrm>
            <a:off x="8877300" y="1460500"/>
            <a:ext cx="6858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11.11.2020</a:t>
            </a:r>
          </a:p>
          <a:p>
            <a:pPr>
              <a:lnSpc>
                <a:spcPts val="920"/>
              </a:lnSpc>
            </a:pPr>
            <a:endParaRPr lang="en-CA" sz="813" b="1">
              <a:solidFill>
                <a:srgbClr val="000000"/>
              </a:solidFill>
              <a:latin typeface="Georgia Bold Italic"/>
              <a:cs typeface="Georgia Bold Italic"/>
            </a:endParaRPr>
          </a:p>
        </p:txBody>
      </p:sp>
      <p:sp>
        <p:nvSpPr>
          <p:cNvPr id="26" name="TextBox 26"/>
          <p:cNvSpPr txBox="1"/>
          <p:nvPr/>
        </p:nvSpPr>
        <p:spPr>
          <a:xfrm>
            <a:off x="9613900" y="1460500"/>
            <a:ext cx="7366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03.06.2021</a:t>
            </a:r>
          </a:p>
          <a:p>
            <a:pPr>
              <a:lnSpc>
                <a:spcPts val="920"/>
              </a:lnSpc>
            </a:pPr>
            <a:endParaRPr lang="en-CA" sz="813" b="1">
              <a:solidFill>
                <a:srgbClr val="000000"/>
              </a:solidFill>
              <a:latin typeface="Georgia Bold Italic"/>
              <a:cs typeface="Georgia Bold Italic"/>
            </a:endParaRPr>
          </a:p>
        </p:txBody>
      </p:sp>
      <p:sp>
        <p:nvSpPr>
          <p:cNvPr id="27" name="TextBox 27"/>
          <p:cNvSpPr txBox="1"/>
          <p:nvPr/>
        </p:nvSpPr>
        <p:spPr>
          <a:xfrm>
            <a:off x="10375900" y="1460500"/>
            <a:ext cx="7239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01.07.2022</a:t>
            </a:r>
          </a:p>
          <a:p>
            <a:pPr>
              <a:lnSpc>
                <a:spcPts val="920"/>
              </a:lnSpc>
            </a:pPr>
            <a:endParaRPr lang="en-CA" sz="813" b="1">
              <a:solidFill>
                <a:srgbClr val="000000"/>
              </a:solidFill>
              <a:latin typeface="Georgia Bold Italic"/>
              <a:cs typeface="Georgia Bold Italic"/>
            </a:endParaRPr>
          </a:p>
        </p:txBody>
      </p:sp>
      <p:sp>
        <p:nvSpPr>
          <p:cNvPr id="28" name="TextBox 28"/>
          <p:cNvSpPr txBox="1"/>
          <p:nvPr/>
        </p:nvSpPr>
        <p:spPr>
          <a:xfrm>
            <a:off x="11137900" y="1460500"/>
            <a:ext cx="749300" cy="152400"/>
          </a:xfrm>
          <a:prstGeom prst="rect">
            <a:avLst/>
          </a:prstGeom>
          <a:noFill/>
        </p:spPr>
        <p:txBody>
          <a:bodyPr vert="horz" wrap="none" lIns="0" tIns="0" rIns="0" bIns="0" rtlCol="0">
            <a:spAutoFit/>
          </a:bodyPr>
          <a:lstStyle/>
          <a:p>
            <a:pPr>
              <a:lnSpc>
                <a:spcPts val="920"/>
              </a:lnSpc>
            </a:pPr>
            <a:r>
              <a:rPr lang="en-CA" sz="813" b="1">
                <a:solidFill>
                  <a:srgbClr val="000000"/>
                </a:solidFill>
                <a:latin typeface="Georgia Bold Italic"/>
                <a:cs typeface="Georgia Bold Italic"/>
              </a:rPr>
              <a:t>09.03.2023</a:t>
            </a:r>
          </a:p>
          <a:p>
            <a:pPr>
              <a:lnSpc>
                <a:spcPts val="920"/>
              </a:lnSpc>
            </a:pPr>
            <a:endParaRPr lang="en-CA" sz="813" b="1">
              <a:solidFill>
                <a:srgbClr val="000000"/>
              </a:solidFill>
              <a:latin typeface="Georgia Bold Italic"/>
              <a:cs typeface="Georgia Bold Italic"/>
            </a:endParaRPr>
          </a:p>
        </p:txBody>
      </p:sp>
      <p:sp>
        <p:nvSpPr>
          <p:cNvPr id="29" name="TextBox 29"/>
          <p:cNvSpPr txBox="1"/>
          <p:nvPr/>
        </p:nvSpPr>
        <p:spPr>
          <a:xfrm>
            <a:off x="723900" y="1689100"/>
            <a:ext cx="1041838" cy="653512"/>
          </a:xfrm>
          <a:prstGeom prst="rect">
            <a:avLst/>
          </a:prstGeom>
          <a:noFill/>
        </p:spPr>
        <p:txBody>
          <a:bodyPr vert="horz" wrap="square" lIns="0" tIns="0" rIns="0" bIns="0" rtlCol="0">
            <a:spAutoFit/>
          </a:bodyPr>
          <a:lstStyle/>
          <a:p>
            <a:pPr>
              <a:lnSpc>
                <a:spcPts val="1300"/>
              </a:lnSpc>
            </a:pPr>
            <a:r>
              <a:rPr lang="en-CA" sz="776" b="1" spc="-10" dirty="0" err="1">
                <a:solidFill>
                  <a:srgbClr val="C00000"/>
                </a:solidFill>
                <a:latin typeface="Georgia Bold Italic"/>
                <a:cs typeface="Georgia Bold Italic"/>
              </a:rPr>
              <a:t>Kesinleşmiş</a:t>
            </a:r>
            <a:br>
              <a:rPr lang="en-CA" sz="996" dirty="0">
                <a:solidFill>
                  <a:srgbClr val="C00000"/>
                </a:solidFill>
                <a:latin typeface="Times New Roman"/>
              </a:rPr>
            </a:br>
            <a:r>
              <a:rPr lang="en-CA" sz="776" b="1" spc="-10" dirty="0" err="1">
                <a:solidFill>
                  <a:srgbClr val="C00000"/>
                </a:solidFill>
                <a:latin typeface="Georgia Bold Italic"/>
                <a:cs typeface="Georgia Bold Italic"/>
              </a:rPr>
              <a:t>alacaklar</a:t>
            </a:r>
            <a:br>
              <a:rPr lang="en-CA" sz="996" dirty="0">
                <a:solidFill>
                  <a:srgbClr val="C00000"/>
                </a:solidFill>
                <a:latin typeface="Times New Roman"/>
              </a:rPr>
            </a:br>
            <a:r>
              <a:rPr lang="en-CA" sz="776" b="1" spc="-10" dirty="0" err="1">
                <a:solidFill>
                  <a:srgbClr val="C00000"/>
                </a:solidFill>
                <a:latin typeface="Georgia Bold Italic"/>
              </a:rPr>
              <a:t>İ</a:t>
            </a:r>
            <a:r>
              <a:rPr lang="en-CA" sz="776" b="1" spc="-10" dirty="0" err="1">
                <a:solidFill>
                  <a:srgbClr val="C00000"/>
                </a:solidFill>
                <a:latin typeface="Georgia Bold Italic"/>
                <a:cs typeface="Georgia Bold Italic"/>
              </a:rPr>
              <a:t>htilaflı</a:t>
            </a:r>
            <a:endParaRPr lang="en-CA" sz="776" b="1" spc="-10" dirty="0">
              <a:solidFill>
                <a:srgbClr val="C00000"/>
              </a:solidFill>
              <a:latin typeface="Georgia Bold Italic"/>
              <a:cs typeface="Georgia Bold Italic"/>
            </a:endParaRPr>
          </a:p>
          <a:p>
            <a:pPr>
              <a:lnSpc>
                <a:spcPts val="1270"/>
              </a:lnSpc>
            </a:pPr>
            <a:endParaRPr lang="en-CA" sz="996" dirty="0">
              <a:solidFill>
                <a:srgbClr val="000000"/>
              </a:solidFill>
            </a:endParaRPr>
          </a:p>
        </p:txBody>
      </p:sp>
      <p:sp>
        <p:nvSpPr>
          <p:cNvPr id="30" name="TextBox 30"/>
          <p:cNvSpPr txBox="1"/>
          <p:nvPr/>
        </p:nvSpPr>
        <p:spPr>
          <a:xfrm>
            <a:off x="723900" y="2171700"/>
            <a:ext cx="491801" cy="284822"/>
          </a:xfrm>
          <a:prstGeom prst="rect">
            <a:avLst/>
          </a:prstGeom>
          <a:noFill/>
        </p:spPr>
        <p:txBody>
          <a:bodyPr vert="horz" wrap="none" lIns="0" tIns="0" rIns="0" bIns="0" rtlCol="0">
            <a:spAutoFit/>
          </a:bodyPr>
          <a:lstStyle/>
          <a:p>
            <a:pPr>
              <a:lnSpc>
                <a:spcPts val="1100"/>
              </a:lnSpc>
            </a:pPr>
            <a:r>
              <a:rPr lang="en-CA" sz="776" b="1" spc="-10" dirty="0" err="1">
                <a:solidFill>
                  <a:srgbClr val="C00000"/>
                </a:solidFill>
                <a:latin typeface="Georgia Bold Italic"/>
                <a:cs typeface="Georgia Bold Italic"/>
              </a:rPr>
              <a:t>alacaklar</a:t>
            </a:r>
            <a:endParaRPr lang="en-CA" sz="776" b="1" spc="-10" dirty="0">
              <a:solidFill>
                <a:srgbClr val="C00000"/>
              </a:solidFill>
              <a:latin typeface="Georgia Bold Italic"/>
              <a:cs typeface="Georgia Bold Italic"/>
            </a:endParaRPr>
          </a:p>
          <a:p>
            <a:pPr>
              <a:lnSpc>
                <a:spcPts val="1150"/>
              </a:lnSpc>
            </a:pPr>
            <a:endParaRPr lang="en-CA" sz="996" dirty="0">
              <a:solidFill>
                <a:srgbClr val="000000"/>
              </a:solidFill>
            </a:endParaRPr>
          </a:p>
        </p:txBody>
      </p:sp>
      <p:sp>
        <p:nvSpPr>
          <p:cNvPr id="31" name="TextBox 31"/>
          <p:cNvSpPr txBox="1"/>
          <p:nvPr/>
        </p:nvSpPr>
        <p:spPr>
          <a:xfrm>
            <a:off x="723900" y="2336800"/>
            <a:ext cx="677108" cy="451534"/>
          </a:xfrm>
          <a:prstGeom prst="rect">
            <a:avLst/>
          </a:prstGeom>
          <a:noFill/>
        </p:spPr>
        <p:txBody>
          <a:bodyPr vert="horz" wrap="none" lIns="0" tIns="0" rIns="0" bIns="0" rtlCol="0">
            <a:spAutoFit/>
          </a:bodyPr>
          <a:lstStyle/>
          <a:p>
            <a:pPr>
              <a:lnSpc>
                <a:spcPts val="1200"/>
              </a:lnSpc>
            </a:pPr>
            <a:r>
              <a:rPr lang="en-CA" sz="776" b="1" spc="-10" dirty="0" err="1">
                <a:solidFill>
                  <a:srgbClr val="C00000"/>
                </a:solidFill>
                <a:latin typeface="Georgia Bold Italic"/>
                <a:cs typeface="Georgia Bold Italic"/>
              </a:rPr>
              <a:t>İncelemedeki</a:t>
            </a:r>
            <a:br>
              <a:rPr lang="en-CA" sz="996" dirty="0">
                <a:solidFill>
                  <a:srgbClr val="C00000"/>
                </a:solidFill>
                <a:latin typeface="Times New Roman"/>
              </a:rPr>
            </a:br>
            <a:r>
              <a:rPr lang="en-CA" sz="776" b="1" spc="-10" dirty="0" err="1">
                <a:solidFill>
                  <a:srgbClr val="C00000"/>
                </a:solidFill>
                <a:latin typeface="Georgia Bold Italic"/>
                <a:cs typeface="Georgia Bold Italic"/>
              </a:rPr>
              <a:t>işlemler</a:t>
            </a:r>
            <a:endParaRPr lang="en-CA" sz="776" b="1" spc="-10" dirty="0">
              <a:solidFill>
                <a:srgbClr val="C00000"/>
              </a:solidFill>
              <a:latin typeface="Georgia Bold Italic"/>
              <a:cs typeface="Georgia Bold Italic"/>
            </a:endParaRPr>
          </a:p>
          <a:p>
            <a:pPr>
              <a:lnSpc>
                <a:spcPts val="1200"/>
              </a:lnSpc>
            </a:pPr>
            <a:endParaRPr lang="en-CA" sz="996" dirty="0">
              <a:solidFill>
                <a:srgbClr val="000000"/>
              </a:solidFill>
            </a:endParaRPr>
          </a:p>
        </p:txBody>
      </p:sp>
      <p:sp>
        <p:nvSpPr>
          <p:cNvPr id="32" name="TextBox 32"/>
          <p:cNvSpPr txBox="1"/>
          <p:nvPr/>
        </p:nvSpPr>
        <p:spPr>
          <a:xfrm>
            <a:off x="2209800" y="1778000"/>
            <a:ext cx="21717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66" spc="-30" dirty="0">
                <a:solidFill>
                  <a:srgbClr val="00AF50"/>
                </a:solidFill>
                <a:latin typeface="Arial"/>
                <a:cs typeface="Arial"/>
              </a:rPr>
              <a:t>✓</a:t>
            </a:r>
            <a:r>
              <a:rPr lang="en-CA" sz="776" b="1" spc="-10" dirty="0">
                <a:solidFill>
                  <a:srgbClr val="FF0000"/>
                </a:solidFill>
                <a:latin typeface="Georgia Bold Italic"/>
                <a:cs typeface="Georgia Bold Italic"/>
              </a:rPr>
              <a:t>	X</a:t>
            </a:r>
            <a:r>
              <a:rPr lang="en-CA" sz="766" spc="-30" dirty="0">
                <a:solidFill>
                  <a:srgbClr val="00AF50"/>
                </a:solidFill>
                <a:latin typeface="Arial"/>
                <a:cs typeface="Arial"/>
              </a:rPr>
              <a:t>	✓</a:t>
            </a:r>
          </a:p>
          <a:p>
            <a:pPr>
              <a:lnSpc>
                <a:spcPts val="1150"/>
              </a:lnSpc>
            </a:pPr>
            <a:endParaRPr lang="en-CA" sz="996" dirty="0">
              <a:solidFill>
                <a:srgbClr val="000000"/>
              </a:solidFill>
            </a:endParaRPr>
          </a:p>
        </p:txBody>
      </p:sp>
      <p:sp>
        <p:nvSpPr>
          <p:cNvPr id="33" name="TextBox 33"/>
          <p:cNvSpPr txBox="1"/>
          <p:nvPr/>
        </p:nvSpPr>
        <p:spPr>
          <a:xfrm>
            <a:off x="2209800" y="2095500"/>
            <a:ext cx="21717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66" spc="-30">
                <a:solidFill>
                  <a:srgbClr val="00AF50"/>
                </a:solidFill>
                <a:latin typeface="Arial"/>
                <a:cs typeface="Arial"/>
              </a:rPr>
              <a:t>✓</a:t>
            </a:r>
            <a:r>
              <a:rPr lang="en-CA" sz="776" b="1" spc="-10">
                <a:solidFill>
                  <a:srgbClr val="FF0000"/>
                </a:solidFill>
                <a:latin typeface="Georgia Bold Italic"/>
                <a:cs typeface="Georgia Bold Italic"/>
              </a:rPr>
              <a:t>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34" name="TextBox 34"/>
          <p:cNvSpPr txBox="1"/>
          <p:nvPr/>
        </p:nvSpPr>
        <p:spPr>
          <a:xfrm>
            <a:off x="2209800" y="2425700"/>
            <a:ext cx="21717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66" spc="-30">
                <a:solidFill>
                  <a:srgbClr val="00AF50"/>
                </a:solidFill>
                <a:latin typeface="Arial"/>
                <a:cs typeface="Arial"/>
              </a:rPr>
              <a:t>✓</a:t>
            </a:r>
            <a:r>
              <a:rPr lang="en-CA" sz="776" b="1" spc="-10">
                <a:solidFill>
                  <a:srgbClr val="FF0000"/>
                </a:solidFill>
                <a:latin typeface="Georgia Bold Italic"/>
                <a:cs typeface="Georgia Bold Italic"/>
              </a:rPr>
              <a:t>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35" name="TextBox 35"/>
          <p:cNvSpPr txBox="1"/>
          <p:nvPr/>
        </p:nvSpPr>
        <p:spPr>
          <a:xfrm>
            <a:off x="4508500" y="1778000"/>
            <a:ext cx="2171700" cy="190500"/>
          </a:xfrm>
          <a:prstGeom prst="rect">
            <a:avLst/>
          </a:prstGeom>
          <a:noFill/>
        </p:spPr>
        <p:txBody>
          <a:bodyPr vert="horz" wrap="none" lIns="0" tIns="0" rIns="0" bIns="0" rtlCol="0">
            <a:spAutoFit/>
          </a:bodyPr>
          <a:lstStyle/>
          <a:p>
            <a:pPr>
              <a:lnSpc>
                <a:spcPts val="1100"/>
              </a:lnSpc>
              <a:tabLst>
                <a:tab pos="749300" algn="l"/>
                <a:tab pos="1524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	✓</a:t>
            </a:r>
          </a:p>
          <a:p>
            <a:pPr>
              <a:lnSpc>
                <a:spcPts val="1150"/>
              </a:lnSpc>
            </a:pPr>
            <a:endParaRPr lang="en-CA" sz="996">
              <a:solidFill>
                <a:srgbClr val="000000"/>
              </a:solidFill>
            </a:endParaRPr>
          </a:p>
        </p:txBody>
      </p:sp>
      <p:sp>
        <p:nvSpPr>
          <p:cNvPr id="36" name="TextBox 36"/>
          <p:cNvSpPr txBox="1"/>
          <p:nvPr/>
        </p:nvSpPr>
        <p:spPr>
          <a:xfrm>
            <a:off x="4508500" y="2095500"/>
            <a:ext cx="2171700" cy="190500"/>
          </a:xfrm>
          <a:prstGeom prst="rect">
            <a:avLst/>
          </a:prstGeom>
          <a:noFill/>
        </p:spPr>
        <p:txBody>
          <a:bodyPr vert="horz" wrap="none" lIns="0" tIns="0" rIns="0" bIns="0" rtlCol="0">
            <a:spAutoFit/>
          </a:bodyPr>
          <a:lstStyle/>
          <a:p>
            <a:pPr>
              <a:lnSpc>
                <a:spcPts val="1100"/>
              </a:lnSpc>
              <a:tabLst>
                <a:tab pos="749300" algn="l"/>
                <a:tab pos="1524000" algn="l"/>
              </a:tabLst>
            </a:pPr>
            <a:r>
              <a:rPr lang="en-CA" sz="776" b="1" spc="-10" dirty="0">
                <a:solidFill>
                  <a:srgbClr val="FF0000"/>
                </a:solidFill>
                <a:latin typeface="Georgia Bold Italic"/>
                <a:cs typeface="Georgia Bold Italic"/>
              </a:rPr>
              <a:t>X	X</a:t>
            </a:r>
            <a:r>
              <a:rPr lang="en-CA" sz="766" spc="-30" dirty="0">
                <a:solidFill>
                  <a:srgbClr val="00AF50"/>
                </a:solidFill>
                <a:latin typeface="Arial"/>
                <a:cs typeface="Arial"/>
              </a:rPr>
              <a:t>	✓</a:t>
            </a:r>
          </a:p>
          <a:p>
            <a:pPr>
              <a:lnSpc>
                <a:spcPts val="1150"/>
              </a:lnSpc>
            </a:pPr>
            <a:endParaRPr lang="en-CA" sz="996" dirty="0">
              <a:solidFill>
                <a:srgbClr val="000000"/>
              </a:solidFill>
            </a:endParaRPr>
          </a:p>
        </p:txBody>
      </p:sp>
      <p:sp>
        <p:nvSpPr>
          <p:cNvPr id="37" name="TextBox 37"/>
          <p:cNvSpPr txBox="1"/>
          <p:nvPr/>
        </p:nvSpPr>
        <p:spPr>
          <a:xfrm>
            <a:off x="4508500" y="2425700"/>
            <a:ext cx="2171700" cy="190500"/>
          </a:xfrm>
          <a:prstGeom prst="rect">
            <a:avLst/>
          </a:prstGeom>
          <a:noFill/>
        </p:spPr>
        <p:txBody>
          <a:bodyPr vert="horz" wrap="none" lIns="0" tIns="0" rIns="0" bIns="0" rtlCol="0">
            <a:spAutoFit/>
          </a:bodyPr>
          <a:lstStyle/>
          <a:p>
            <a:pPr>
              <a:lnSpc>
                <a:spcPts val="1100"/>
              </a:lnSpc>
              <a:tabLst>
                <a:tab pos="749300" algn="l"/>
                <a:tab pos="1524000" algn="l"/>
              </a:tabLst>
            </a:pPr>
            <a:r>
              <a:rPr lang="en-CA" sz="776" b="1" spc="-10">
                <a:solidFill>
                  <a:srgbClr val="FF0000"/>
                </a:solidFill>
                <a:latin typeface="Georgia Bold Italic"/>
                <a:cs typeface="Georgia Bold Italic"/>
              </a:rPr>
              <a:t>X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38" name="TextBox 38"/>
          <p:cNvSpPr txBox="1"/>
          <p:nvPr/>
        </p:nvSpPr>
        <p:spPr>
          <a:xfrm>
            <a:off x="6794500" y="1778000"/>
            <a:ext cx="21844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p>
          <a:p>
            <a:pPr>
              <a:lnSpc>
                <a:spcPts val="1150"/>
              </a:lnSpc>
            </a:pPr>
            <a:endParaRPr lang="en-CA" sz="996">
              <a:solidFill>
                <a:srgbClr val="000000"/>
              </a:solidFill>
            </a:endParaRPr>
          </a:p>
        </p:txBody>
      </p:sp>
      <p:sp>
        <p:nvSpPr>
          <p:cNvPr id="39" name="TextBox 39"/>
          <p:cNvSpPr txBox="1"/>
          <p:nvPr/>
        </p:nvSpPr>
        <p:spPr>
          <a:xfrm>
            <a:off x="6794500" y="2095500"/>
            <a:ext cx="21844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p>
          <a:p>
            <a:pPr>
              <a:lnSpc>
                <a:spcPts val="1150"/>
              </a:lnSpc>
            </a:pPr>
            <a:endParaRPr lang="en-CA" sz="996">
              <a:solidFill>
                <a:srgbClr val="000000"/>
              </a:solidFill>
            </a:endParaRPr>
          </a:p>
        </p:txBody>
      </p:sp>
      <p:sp>
        <p:nvSpPr>
          <p:cNvPr id="40" name="TextBox 40"/>
          <p:cNvSpPr txBox="1"/>
          <p:nvPr/>
        </p:nvSpPr>
        <p:spPr>
          <a:xfrm>
            <a:off x="6794500" y="2425700"/>
            <a:ext cx="21844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p>
          <a:p>
            <a:pPr>
              <a:lnSpc>
                <a:spcPts val="1150"/>
              </a:lnSpc>
            </a:pPr>
            <a:endParaRPr lang="en-CA" sz="996">
              <a:solidFill>
                <a:srgbClr val="000000"/>
              </a:solidFill>
            </a:endParaRPr>
          </a:p>
        </p:txBody>
      </p:sp>
      <p:sp>
        <p:nvSpPr>
          <p:cNvPr id="41" name="TextBox 41"/>
          <p:cNvSpPr txBox="1"/>
          <p:nvPr/>
        </p:nvSpPr>
        <p:spPr>
          <a:xfrm>
            <a:off x="9093200" y="1778000"/>
            <a:ext cx="2984500" cy="190500"/>
          </a:xfrm>
          <a:prstGeom prst="rect">
            <a:avLst/>
          </a:prstGeom>
          <a:noFill/>
        </p:spPr>
        <p:txBody>
          <a:bodyPr vert="horz" wrap="none" lIns="0" tIns="0" rIns="0" bIns="0" rtlCol="0">
            <a:spAutoFit/>
          </a:bodyPr>
          <a:lstStyle/>
          <a:p>
            <a:pPr>
              <a:lnSpc>
                <a:spcPts val="1100"/>
              </a:lnSpc>
              <a:tabLst>
                <a:tab pos="762000" algn="l"/>
                <a:tab pos="1524000" algn="l"/>
                <a:tab pos="2286000" algn="l"/>
              </a:tabLst>
            </a:pP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42" name="TextBox 42"/>
          <p:cNvSpPr txBox="1"/>
          <p:nvPr/>
        </p:nvSpPr>
        <p:spPr>
          <a:xfrm>
            <a:off x="9093200" y="2095500"/>
            <a:ext cx="2984500" cy="190500"/>
          </a:xfrm>
          <a:prstGeom prst="rect">
            <a:avLst/>
          </a:prstGeom>
          <a:noFill/>
        </p:spPr>
        <p:txBody>
          <a:bodyPr vert="horz" wrap="none" lIns="0" tIns="0" rIns="0" bIns="0" rtlCol="0">
            <a:spAutoFit/>
          </a:bodyPr>
          <a:lstStyle/>
          <a:p>
            <a:pPr>
              <a:lnSpc>
                <a:spcPts val="1100"/>
              </a:lnSpc>
              <a:tabLst>
                <a:tab pos="762000" algn="l"/>
                <a:tab pos="1524000" algn="l"/>
                <a:tab pos="2286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43" name="TextBox 43"/>
          <p:cNvSpPr txBox="1"/>
          <p:nvPr/>
        </p:nvSpPr>
        <p:spPr>
          <a:xfrm>
            <a:off x="9093200" y="2425700"/>
            <a:ext cx="2984500" cy="190500"/>
          </a:xfrm>
          <a:prstGeom prst="rect">
            <a:avLst/>
          </a:prstGeom>
          <a:noFill/>
        </p:spPr>
        <p:txBody>
          <a:bodyPr vert="horz" wrap="none" lIns="0" tIns="0" rIns="0" bIns="0" rtlCol="0">
            <a:spAutoFit/>
          </a:bodyPr>
          <a:lstStyle/>
          <a:p>
            <a:pPr>
              <a:lnSpc>
                <a:spcPts val="1100"/>
              </a:lnSpc>
              <a:tabLst>
                <a:tab pos="762000" algn="l"/>
                <a:tab pos="1524000" algn="l"/>
                <a:tab pos="2286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44" name="TextBox 44"/>
          <p:cNvSpPr txBox="1"/>
          <p:nvPr/>
        </p:nvSpPr>
        <p:spPr>
          <a:xfrm>
            <a:off x="723900" y="2743200"/>
            <a:ext cx="825547" cy="292324"/>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Matrah</a:t>
            </a:r>
            <a:r>
              <a:rPr lang="en-CA" sz="776" b="1" spc="-10" dirty="0">
                <a:solidFill>
                  <a:srgbClr val="000000"/>
                </a:solidFill>
                <a:latin typeface="Georgia Bold Italic"/>
                <a:cs typeface="Georgia Bold Italic"/>
              </a:rPr>
              <a:t> </a:t>
            </a:r>
            <a:r>
              <a:rPr lang="en-CA" sz="776" b="1" spc="-10" dirty="0" err="1">
                <a:solidFill>
                  <a:srgbClr val="C00000"/>
                </a:solidFill>
                <a:latin typeface="Georgia Bold Italic"/>
                <a:cs typeface="Georgia Bold Italic"/>
              </a:rPr>
              <a:t>artırımı</a:t>
            </a:r>
            <a:endParaRPr lang="en-CA" sz="776" b="1" spc="-10" dirty="0">
              <a:solidFill>
                <a:srgbClr val="C00000"/>
              </a:solidFill>
              <a:latin typeface="Georgia Bold Italic"/>
              <a:cs typeface="Georgia Bold Italic"/>
            </a:endParaRPr>
          </a:p>
          <a:p>
            <a:pPr>
              <a:lnSpc>
                <a:spcPts val="1150"/>
              </a:lnSpc>
            </a:pPr>
            <a:endParaRPr lang="en-CA" sz="776" b="1" spc="-10" dirty="0">
              <a:solidFill>
                <a:srgbClr val="000000"/>
              </a:solidFill>
              <a:latin typeface="Georgia Bold Italic"/>
              <a:cs typeface="Georgia Bold Italic"/>
            </a:endParaRPr>
          </a:p>
        </p:txBody>
      </p:sp>
      <p:sp>
        <p:nvSpPr>
          <p:cNvPr id="45" name="TextBox 45"/>
          <p:cNvSpPr txBox="1"/>
          <p:nvPr/>
        </p:nvSpPr>
        <p:spPr>
          <a:xfrm>
            <a:off x="2209800" y="27432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46" name="TextBox 46"/>
          <p:cNvSpPr txBox="1"/>
          <p:nvPr/>
        </p:nvSpPr>
        <p:spPr>
          <a:xfrm>
            <a:off x="29718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47" name="TextBox 47"/>
          <p:cNvSpPr txBox="1"/>
          <p:nvPr/>
        </p:nvSpPr>
        <p:spPr>
          <a:xfrm>
            <a:off x="3733800" y="27432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48" name="TextBox 48"/>
          <p:cNvSpPr txBox="1"/>
          <p:nvPr/>
        </p:nvSpPr>
        <p:spPr>
          <a:xfrm>
            <a:off x="45085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49" name="TextBox 49"/>
          <p:cNvSpPr txBox="1"/>
          <p:nvPr/>
        </p:nvSpPr>
        <p:spPr>
          <a:xfrm>
            <a:off x="52705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50" name="TextBox 50"/>
          <p:cNvSpPr txBox="1"/>
          <p:nvPr/>
        </p:nvSpPr>
        <p:spPr>
          <a:xfrm>
            <a:off x="6032500" y="27432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51" name="TextBox 51"/>
          <p:cNvSpPr txBox="1"/>
          <p:nvPr/>
        </p:nvSpPr>
        <p:spPr>
          <a:xfrm>
            <a:off x="67945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52" name="TextBox 52"/>
          <p:cNvSpPr txBox="1"/>
          <p:nvPr/>
        </p:nvSpPr>
        <p:spPr>
          <a:xfrm>
            <a:off x="7556500" y="27432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53" name="TextBox 53"/>
          <p:cNvSpPr txBox="1"/>
          <p:nvPr/>
        </p:nvSpPr>
        <p:spPr>
          <a:xfrm>
            <a:off x="83312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54" name="TextBox 54"/>
          <p:cNvSpPr txBox="1"/>
          <p:nvPr/>
        </p:nvSpPr>
        <p:spPr>
          <a:xfrm>
            <a:off x="90932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55" name="TextBox 55"/>
          <p:cNvSpPr txBox="1"/>
          <p:nvPr/>
        </p:nvSpPr>
        <p:spPr>
          <a:xfrm>
            <a:off x="9855200" y="27432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56" name="TextBox 56"/>
          <p:cNvSpPr txBox="1"/>
          <p:nvPr/>
        </p:nvSpPr>
        <p:spPr>
          <a:xfrm>
            <a:off x="10617200" y="27432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57" name="TextBox 57"/>
          <p:cNvSpPr txBox="1"/>
          <p:nvPr/>
        </p:nvSpPr>
        <p:spPr>
          <a:xfrm>
            <a:off x="11379200" y="27432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58" name="TextBox 58"/>
          <p:cNvSpPr txBox="1"/>
          <p:nvPr/>
        </p:nvSpPr>
        <p:spPr>
          <a:xfrm>
            <a:off x="723900" y="3086100"/>
            <a:ext cx="833562" cy="292324"/>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rPr>
              <a:t>Kasa</a:t>
            </a:r>
            <a:r>
              <a:rPr lang="en-CA" sz="776" b="1" spc="-10" dirty="0">
                <a:solidFill>
                  <a:srgbClr val="C00000"/>
                </a:solidFill>
                <a:latin typeface="Georgia Bold Italic"/>
              </a:rPr>
              <a:t> </a:t>
            </a:r>
            <a:r>
              <a:rPr lang="en-CA" sz="776" b="1" spc="-10" dirty="0" err="1">
                <a:solidFill>
                  <a:srgbClr val="C00000"/>
                </a:solidFill>
                <a:latin typeface="Georgia Bold Italic"/>
              </a:rPr>
              <a:t>düzeltmesi</a:t>
            </a:r>
            <a:endParaRPr lang="en-CA" sz="776" b="1" spc="-10" dirty="0">
              <a:solidFill>
                <a:srgbClr val="C00000"/>
              </a:solidFill>
              <a:latin typeface="Georgia Bold Italic"/>
            </a:endParaRPr>
          </a:p>
          <a:p>
            <a:pPr>
              <a:lnSpc>
                <a:spcPts val="1150"/>
              </a:lnSpc>
            </a:pPr>
            <a:endParaRPr lang="en-CA" sz="776" b="1" spc="-10" dirty="0">
              <a:solidFill>
                <a:srgbClr val="000000"/>
              </a:solidFill>
              <a:latin typeface="Georgia Bold Italic"/>
              <a:cs typeface="Georgia Bold Italic"/>
            </a:endParaRPr>
          </a:p>
        </p:txBody>
      </p:sp>
      <p:sp>
        <p:nvSpPr>
          <p:cNvPr id="59" name="TextBox 59"/>
          <p:cNvSpPr txBox="1"/>
          <p:nvPr/>
        </p:nvSpPr>
        <p:spPr>
          <a:xfrm>
            <a:off x="22098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60" name="TextBox 60"/>
          <p:cNvSpPr txBox="1"/>
          <p:nvPr/>
        </p:nvSpPr>
        <p:spPr>
          <a:xfrm>
            <a:off x="29718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61" name="TextBox 61"/>
          <p:cNvSpPr txBox="1"/>
          <p:nvPr/>
        </p:nvSpPr>
        <p:spPr>
          <a:xfrm>
            <a:off x="3733800" y="3086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62" name="TextBox 62"/>
          <p:cNvSpPr txBox="1"/>
          <p:nvPr/>
        </p:nvSpPr>
        <p:spPr>
          <a:xfrm>
            <a:off x="45085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63" name="TextBox 63"/>
          <p:cNvSpPr txBox="1"/>
          <p:nvPr/>
        </p:nvSpPr>
        <p:spPr>
          <a:xfrm>
            <a:off x="5270500" y="3086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64" name="TextBox 64"/>
          <p:cNvSpPr txBox="1"/>
          <p:nvPr/>
        </p:nvSpPr>
        <p:spPr>
          <a:xfrm>
            <a:off x="6032500" y="3086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65" name="TextBox 65"/>
          <p:cNvSpPr txBox="1"/>
          <p:nvPr/>
        </p:nvSpPr>
        <p:spPr>
          <a:xfrm>
            <a:off x="67945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66" name="TextBox 66"/>
          <p:cNvSpPr txBox="1"/>
          <p:nvPr/>
        </p:nvSpPr>
        <p:spPr>
          <a:xfrm>
            <a:off x="7556500" y="3086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67" name="TextBox 67"/>
          <p:cNvSpPr txBox="1"/>
          <p:nvPr/>
        </p:nvSpPr>
        <p:spPr>
          <a:xfrm>
            <a:off x="83312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68" name="TextBox 68"/>
          <p:cNvSpPr txBox="1"/>
          <p:nvPr/>
        </p:nvSpPr>
        <p:spPr>
          <a:xfrm>
            <a:off x="90932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69" name="TextBox 69"/>
          <p:cNvSpPr txBox="1"/>
          <p:nvPr/>
        </p:nvSpPr>
        <p:spPr>
          <a:xfrm>
            <a:off x="9855200" y="3086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70" name="TextBox 70"/>
          <p:cNvSpPr txBox="1"/>
          <p:nvPr/>
        </p:nvSpPr>
        <p:spPr>
          <a:xfrm>
            <a:off x="10617200" y="3086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71" name="TextBox 71"/>
          <p:cNvSpPr txBox="1"/>
          <p:nvPr/>
        </p:nvSpPr>
        <p:spPr>
          <a:xfrm>
            <a:off x="11379200" y="3086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72" name="TextBox 72"/>
          <p:cNvSpPr txBox="1"/>
          <p:nvPr/>
        </p:nvSpPr>
        <p:spPr>
          <a:xfrm>
            <a:off x="723900" y="3378200"/>
            <a:ext cx="646331" cy="451534"/>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rPr>
              <a:t>Ortaklardan</a:t>
            </a:r>
            <a:br>
              <a:rPr lang="en-CA" sz="776" b="1" spc="-10" dirty="0">
                <a:solidFill>
                  <a:srgbClr val="C00000"/>
                </a:solidFill>
                <a:latin typeface="Georgia Bold Italic"/>
              </a:rPr>
            </a:br>
            <a:r>
              <a:rPr lang="en-CA" sz="776" b="1" spc="-10" dirty="0" err="1">
                <a:solidFill>
                  <a:srgbClr val="C00000"/>
                </a:solidFill>
                <a:latin typeface="Georgia Bold Italic"/>
              </a:rPr>
              <a:t>alacaklar</a:t>
            </a:r>
            <a:endParaRPr lang="en-CA" sz="776" b="1" spc="-10" dirty="0">
              <a:solidFill>
                <a:srgbClr val="C00000"/>
              </a:solidFill>
              <a:latin typeface="Georgia Bold Italic"/>
            </a:endParaRPr>
          </a:p>
          <a:p>
            <a:pPr>
              <a:lnSpc>
                <a:spcPts val="1200"/>
              </a:lnSpc>
            </a:pPr>
            <a:endParaRPr lang="en-CA" sz="996" dirty="0">
              <a:solidFill>
                <a:srgbClr val="000000"/>
              </a:solidFill>
            </a:endParaRPr>
          </a:p>
        </p:txBody>
      </p:sp>
      <p:sp>
        <p:nvSpPr>
          <p:cNvPr id="73" name="TextBox 73"/>
          <p:cNvSpPr txBox="1"/>
          <p:nvPr/>
        </p:nvSpPr>
        <p:spPr>
          <a:xfrm>
            <a:off x="2209800" y="3454400"/>
            <a:ext cx="21717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76" b="1" spc="-10">
                <a:solidFill>
                  <a:srgbClr val="FF0000"/>
                </a:solidFill>
                <a:latin typeface="Georgia Bold Italic"/>
                <a:cs typeface="Georgia Bold Italic"/>
              </a:rPr>
              <a:t>X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74" name="TextBox 74"/>
          <p:cNvSpPr txBox="1"/>
          <p:nvPr/>
        </p:nvSpPr>
        <p:spPr>
          <a:xfrm>
            <a:off x="4508500" y="3454400"/>
            <a:ext cx="2171700" cy="190500"/>
          </a:xfrm>
          <a:prstGeom prst="rect">
            <a:avLst/>
          </a:prstGeom>
          <a:noFill/>
        </p:spPr>
        <p:txBody>
          <a:bodyPr vert="horz" wrap="none" lIns="0" tIns="0" rIns="0" bIns="0" rtlCol="0">
            <a:spAutoFit/>
          </a:bodyPr>
          <a:lstStyle/>
          <a:p>
            <a:pPr>
              <a:lnSpc>
                <a:spcPts val="1100"/>
              </a:lnSpc>
              <a:tabLst>
                <a:tab pos="749300" algn="l"/>
                <a:tab pos="1524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	✓</a:t>
            </a:r>
          </a:p>
          <a:p>
            <a:pPr>
              <a:lnSpc>
                <a:spcPts val="1150"/>
              </a:lnSpc>
            </a:pPr>
            <a:endParaRPr lang="en-CA" sz="996">
              <a:solidFill>
                <a:srgbClr val="000000"/>
              </a:solidFill>
            </a:endParaRPr>
          </a:p>
        </p:txBody>
      </p:sp>
      <p:sp>
        <p:nvSpPr>
          <p:cNvPr id="75" name="TextBox 75"/>
          <p:cNvSpPr txBox="1"/>
          <p:nvPr/>
        </p:nvSpPr>
        <p:spPr>
          <a:xfrm>
            <a:off x="6794500" y="3454400"/>
            <a:ext cx="2184400" cy="190500"/>
          </a:xfrm>
          <a:prstGeom prst="rect">
            <a:avLst/>
          </a:prstGeom>
          <a:noFill/>
        </p:spPr>
        <p:txBody>
          <a:bodyPr vert="horz" wrap="none" lIns="0" tIns="0" rIns="0" bIns="0" rtlCol="0">
            <a:spAutoFit/>
          </a:bodyPr>
          <a:lstStyle/>
          <a:p>
            <a:pPr>
              <a:lnSpc>
                <a:spcPts val="1100"/>
              </a:lnSpc>
              <a:tabLst>
                <a:tab pos="762000" algn="l"/>
                <a:tab pos="1524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p>
          <a:p>
            <a:pPr>
              <a:lnSpc>
                <a:spcPts val="1150"/>
              </a:lnSpc>
            </a:pPr>
            <a:endParaRPr lang="en-CA" sz="996">
              <a:solidFill>
                <a:srgbClr val="000000"/>
              </a:solidFill>
            </a:endParaRPr>
          </a:p>
        </p:txBody>
      </p:sp>
      <p:sp>
        <p:nvSpPr>
          <p:cNvPr id="76" name="TextBox 76"/>
          <p:cNvSpPr txBox="1"/>
          <p:nvPr/>
        </p:nvSpPr>
        <p:spPr>
          <a:xfrm>
            <a:off x="9093200" y="3454400"/>
            <a:ext cx="2984500" cy="190500"/>
          </a:xfrm>
          <a:prstGeom prst="rect">
            <a:avLst/>
          </a:prstGeom>
          <a:noFill/>
        </p:spPr>
        <p:txBody>
          <a:bodyPr vert="horz" wrap="none" lIns="0" tIns="0" rIns="0" bIns="0" rtlCol="0">
            <a:spAutoFit/>
          </a:bodyPr>
          <a:lstStyle/>
          <a:p>
            <a:pPr>
              <a:lnSpc>
                <a:spcPts val="1100"/>
              </a:lnSpc>
              <a:tabLst>
                <a:tab pos="762000" algn="l"/>
                <a:tab pos="1524000" algn="l"/>
                <a:tab pos="2286000" algn="l"/>
              </a:tabLst>
            </a:pPr>
            <a:r>
              <a:rPr lang="en-CA" sz="776" b="1" spc="-10">
                <a:solidFill>
                  <a:srgbClr val="FF0000"/>
                </a:solidFill>
                <a:latin typeface="Georgia Bold Italic"/>
                <a:cs typeface="Georgia Bold Italic"/>
              </a:rPr>
              <a:t>X</a:t>
            </a:r>
            <a:r>
              <a:rPr lang="en-CA" sz="766" spc="-30">
                <a:solidFill>
                  <a:srgbClr val="00AF50"/>
                </a:solidFill>
                <a:latin typeface="Arial"/>
                <a:cs typeface="Arial"/>
              </a:rPr>
              <a:t>	✓</a:t>
            </a:r>
            <a:r>
              <a:rPr lang="en-CA" sz="776" b="1" spc="-10">
                <a:solidFill>
                  <a:srgbClr val="FF0000"/>
                </a:solidFill>
                <a:latin typeface="Georgia Bold Italic"/>
                <a:cs typeface="Georgia Bold Italic"/>
              </a:rPr>
              <a:t>	X</a:t>
            </a:r>
            <a:r>
              <a:rPr lang="en-CA" sz="766" spc="-30">
                <a:solidFill>
                  <a:srgbClr val="00AF50"/>
                </a:solidFill>
                <a:latin typeface="Arial"/>
                <a:cs typeface="Arial"/>
              </a:rPr>
              <a:t>	✓</a:t>
            </a:r>
          </a:p>
          <a:p>
            <a:pPr>
              <a:lnSpc>
                <a:spcPts val="1150"/>
              </a:lnSpc>
            </a:pPr>
            <a:endParaRPr lang="en-CA" sz="996">
              <a:solidFill>
                <a:srgbClr val="000000"/>
              </a:solidFill>
            </a:endParaRPr>
          </a:p>
        </p:txBody>
      </p:sp>
      <p:sp>
        <p:nvSpPr>
          <p:cNvPr id="77" name="TextBox 77"/>
          <p:cNvSpPr txBox="1"/>
          <p:nvPr/>
        </p:nvSpPr>
        <p:spPr>
          <a:xfrm>
            <a:off x="723900" y="3759200"/>
            <a:ext cx="717825" cy="297646"/>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rPr>
              <a:t>K</a:t>
            </a:r>
            <a:r>
              <a:rPr lang="en-CA" sz="776" b="1" spc="-10" dirty="0" err="1">
                <a:solidFill>
                  <a:srgbClr val="C00000"/>
                </a:solidFill>
                <a:latin typeface="Georgia Bold Italic"/>
                <a:cs typeface="Georgia Bold Italic"/>
              </a:rPr>
              <a:t>ayıt</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cs typeface="Georgia Bold Italic"/>
              </a:rPr>
              <a:t>dışı</a:t>
            </a:r>
            <a:r>
              <a:rPr lang="en-CA" sz="776" b="1" spc="-10" dirty="0">
                <a:solidFill>
                  <a:srgbClr val="C00000"/>
                </a:solidFill>
                <a:latin typeface="Georgia Bold Italic"/>
                <a:cs typeface="Georgia Bold Italic"/>
              </a:rPr>
              <a:t> mal</a:t>
            </a:r>
          </a:p>
          <a:p>
            <a:pPr>
              <a:lnSpc>
                <a:spcPts val="1150"/>
              </a:lnSpc>
            </a:pPr>
            <a:endParaRPr lang="en-CA" sz="996" dirty="0">
              <a:solidFill>
                <a:srgbClr val="000000"/>
              </a:solidFill>
            </a:endParaRPr>
          </a:p>
        </p:txBody>
      </p:sp>
      <p:sp>
        <p:nvSpPr>
          <p:cNvPr id="78" name="TextBox 78"/>
          <p:cNvSpPr txBox="1"/>
          <p:nvPr/>
        </p:nvSpPr>
        <p:spPr>
          <a:xfrm>
            <a:off x="723900" y="3898900"/>
            <a:ext cx="927100" cy="292324"/>
          </a:xfrm>
          <a:prstGeom prst="rect">
            <a:avLst/>
          </a:prstGeom>
          <a:noFill/>
        </p:spPr>
        <p:txBody>
          <a:bodyPr vert="horz" wrap="square" lIns="0" tIns="0" rIns="0" bIns="0" rtlCol="0">
            <a:spAutoFit/>
          </a:bodyPr>
          <a:lstStyle/>
          <a:p>
            <a:pPr>
              <a:lnSpc>
                <a:spcPts val="1150"/>
              </a:lnSpc>
            </a:pPr>
            <a:r>
              <a:rPr lang="en-CA" sz="776" b="1" spc="-10" dirty="0">
                <a:solidFill>
                  <a:srgbClr val="C00000"/>
                </a:solidFill>
                <a:latin typeface="Georgia Bold Italic"/>
                <a:cs typeface="Georgia Bold Italic"/>
              </a:rPr>
              <a:t>ve </a:t>
            </a:r>
            <a:r>
              <a:rPr lang="en-CA" sz="776" b="1" spc="-10" dirty="0" err="1">
                <a:solidFill>
                  <a:srgbClr val="C00000"/>
                </a:solidFill>
                <a:latin typeface="Georgia Bold Italic"/>
              </a:rPr>
              <a:t>sabit</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cs typeface="Georgia Bold Italic"/>
              </a:rPr>
              <a:t>kıy</a:t>
            </a:r>
            <a:r>
              <a:rPr lang="en-CA" sz="776" b="1" spc="-10" dirty="0">
                <a:solidFill>
                  <a:srgbClr val="000000"/>
                </a:solidFill>
                <a:latin typeface="Georgia Bold Italic"/>
                <a:cs typeface="Georgia Bold Italic"/>
              </a:rPr>
              <a:t>.</a:t>
            </a:r>
          </a:p>
          <a:p>
            <a:pPr>
              <a:lnSpc>
                <a:spcPts val="1150"/>
              </a:lnSpc>
            </a:pPr>
            <a:endParaRPr lang="en-CA" sz="776" b="1" spc="-10" dirty="0">
              <a:solidFill>
                <a:srgbClr val="000000"/>
              </a:solidFill>
              <a:latin typeface="Georgia Bold Italic"/>
              <a:cs typeface="Georgia Bold Italic"/>
            </a:endParaRPr>
          </a:p>
        </p:txBody>
      </p:sp>
      <p:sp>
        <p:nvSpPr>
          <p:cNvPr id="79" name="TextBox 79"/>
          <p:cNvSpPr txBox="1"/>
          <p:nvPr/>
        </p:nvSpPr>
        <p:spPr>
          <a:xfrm>
            <a:off x="2209800" y="38989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80" name="TextBox 80"/>
          <p:cNvSpPr txBox="1"/>
          <p:nvPr/>
        </p:nvSpPr>
        <p:spPr>
          <a:xfrm>
            <a:off x="29718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81" name="TextBox 81"/>
          <p:cNvSpPr txBox="1"/>
          <p:nvPr/>
        </p:nvSpPr>
        <p:spPr>
          <a:xfrm>
            <a:off x="3733800" y="38989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82" name="TextBox 82"/>
          <p:cNvSpPr txBox="1"/>
          <p:nvPr/>
        </p:nvSpPr>
        <p:spPr>
          <a:xfrm>
            <a:off x="45085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83" name="TextBox 83"/>
          <p:cNvSpPr txBox="1"/>
          <p:nvPr/>
        </p:nvSpPr>
        <p:spPr>
          <a:xfrm>
            <a:off x="52705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84" name="TextBox 84"/>
          <p:cNvSpPr txBox="1"/>
          <p:nvPr/>
        </p:nvSpPr>
        <p:spPr>
          <a:xfrm>
            <a:off x="6032500" y="38989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85" name="TextBox 85"/>
          <p:cNvSpPr txBox="1"/>
          <p:nvPr/>
        </p:nvSpPr>
        <p:spPr>
          <a:xfrm>
            <a:off x="67945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86" name="TextBox 86"/>
          <p:cNvSpPr txBox="1"/>
          <p:nvPr/>
        </p:nvSpPr>
        <p:spPr>
          <a:xfrm>
            <a:off x="7556500" y="38989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87" name="TextBox 87"/>
          <p:cNvSpPr txBox="1"/>
          <p:nvPr/>
        </p:nvSpPr>
        <p:spPr>
          <a:xfrm>
            <a:off x="83312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88" name="TextBox 88"/>
          <p:cNvSpPr txBox="1"/>
          <p:nvPr/>
        </p:nvSpPr>
        <p:spPr>
          <a:xfrm>
            <a:off x="90932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89" name="TextBox 89"/>
          <p:cNvSpPr txBox="1"/>
          <p:nvPr/>
        </p:nvSpPr>
        <p:spPr>
          <a:xfrm>
            <a:off x="9855200" y="38989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90" name="TextBox 90"/>
          <p:cNvSpPr txBox="1"/>
          <p:nvPr/>
        </p:nvSpPr>
        <p:spPr>
          <a:xfrm>
            <a:off x="10617200" y="38989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91" name="TextBox 91"/>
          <p:cNvSpPr txBox="1"/>
          <p:nvPr/>
        </p:nvSpPr>
        <p:spPr>
          <a:xfrm>
            <a:off x="11379200" y="38989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92" name="TextBox 92"/>
          <p:cNvSpPr txBox="1"/>
          <p:nvPr/>
        </p:nvSpPr>
        <p:spPr>
          <a:xfrm>
            <a:off x="723900" y="4064000"/>
            <a:ext cx="796372" cy="269882"/>
          </a:xfrm>
          <a:prstGeom prst="rect">
            <a:avLst/>
          </a:prstGeom>
          <a:noFill/>
        </p:spPr>
        <p:txBody>
          <a:bodyPr vert="horz" wrap="none" lIns="0" tIns="0" rIns="0" bIns="0" rtlCol="0">
            <a:spAutoFit/>
          </a:bodyPr>
          <a:lstStyle/>
          <a:p>
            <a:pPr>
              <a:lnSpc>
                <a:spcPts val="1130"/>
              </a:lnSpc>
            </a:pPr>
            <a:r>
              <a:rPr lang="en-CA" sz="776" b="1" spc="-10" dirty="0" err="1">
                <a:solidFill>
                  <a:srgbClr val="C00000"/>
                </a:solidFill>
                <a:latin typeface="Georgia Bold Italic"/>
                <a:cs typeface="Georgia Bold Italic"/>
              </a:rPr>
              <a:t>kayda</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cs typeface="Georgia Bold Italic"/>
              </a:rPr>
              <a:t>alınması</a:t>
            </a:r>
            <a:endParaRPr lang="en-CA" sz="776" b="1" spc="-10" dirty="0">
              <a:solidFill>
                <a:srgbClr val="C00000"/>
              </a:solidFill>
              <a:latin typeface="Georgia Bold Italic"/>
              <a:cs typeface="Georgia Bold Italic"/>
            </a:endParaRPr>
          </a:p>
          <a:p>
            <a:pPr>
              <a:lnSpc>
                <a:spcPts val="1130"/>
              </a:lnSpc>
            </a:pPr>
            <a:endParaRPr lang="en-CA" sz="776" b="1" spc="-10" dirty="0">
              <a:solidFill>
                <a:srgbClr val="C00000"/>
              </a:solidFill>
              <a:latin typeface="Georgia Bold Italic"/>
            </a:endParaRPr>
          </a:p>
        </p:txBody>
      </p:sp>
      <p:sp>
        <p:nvSpPr>
          <p:cNvPr id="93" name="TextBox 93"/>
          <p:cNvSpPr txBox="1"/>
          <p:nvPr/>
        </p:nvSpPr>
        <p:spPr>
          <a:xfrm>
            <a:off x="723900" y="4305300"/>
            <a:ext cx="773930" cy="297646"/>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Fiilen</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rPr>
              <a:t>olmayan</a:t>
            </a:r>
            <a:endParaRPr lang="en-CA" sz="776" b="1" spc="-10" dirty="0">
              <a:solidFill>
                <a:srgbClr val="C00000"/>
              </a:solidFill>
              <a:latin typeface="Georgia Bold Italic"/>
            </a:endParaRPr>
          </a:p>
          <a:p>
            <a:pPr>
              <a:lnSpc>
                <a:spcPts val="1150"/>
              </a:lnSpc>
            </a:pPr>
            <a:endParaRPr lang="en-CA" sz="996" dirty="0">
              <a:solidFill>
                <a:srgbClr val="000000"/>
              </a:solidFill>
            </a:endParaRPr>
          </a:p>
        </p:txBody>
      </p:sp>
      <p:sp>
        <p:nvSpPr>
          <p:cNvPr id="94" name="TextBox 94"/>
          <p:cNvSpPr txBox="1"/>
          <p:nvPr/>
        </p:nvSpPr>
        <p:spPr>
          <a:xfrm>
            <a:off x="723900" y="4457700"/>
            <a:ext cx="706925" cy="292324"/>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mallarla</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cs typeface="Georgia Bold Italic"/>
              </a:rPr>
              <a:t>ilgili</a:t>
            </a:r>
            <a:endParaRPr lang="en-CA" sz="776" b="1" spc="-10" dirty="0">
              <a:solidFill>
                <a:srgbClr val="C00000"/>
              </a:solidFill>
              <a:latin typeface="Georgia Bold Italic"/>
              <a:cs typeface="Georgia Bold Italic"/>
            </a:endParaRPr>
          </a:p>
          <a:p>
            <a:pPr>
              <a:lnSpc>
                <a:spcPts val="1150"/>
              </a:lnSpc>
            </a:pPr>
            <a:endParaRPr lang="en-CA" sz="776" b="1" spc="-10" dirty="0">
              <a:solidFill>
                <a:srgbClr val="000000"/>
              </a:solidFill>
              <a:latin typeface="Georgia Bold Italic"/>
              <a:cs typeface="Georgia Bold Italic"/>
            </a:endParaRPr>
          </a:p>
        </p:txBody>
      </p:sp>
      <p:sp>
        <p:nvSpPr>
          <p:cNvPr id="95" name="TextBox 95"/>
          <p:cNvSpPr txBox="1"/>
          <p:nvPr/>
        </p:nvSpPr>
        <p:spPr>
          <a:xfrm>
            <a:off x="2209800" y="4457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96" name="TextBox 96"/>
          <p:cNvSpPr txBox="1"/>
          <p:nvPr/>
        </p:nvSpPr>
        <p:spPr>
          <a:xfrm>
            <a:off x="29718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97" name="TextBox 97"/>
          <p:cNvSpPr txBox="1"/>
          <p:nvPr/>
        </p:nvSpPr>
        <p:spPr>
          <a:xfrm>
            <a:off x="3733800" y="4457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98" name="TextBox 98"/>
          <p:cNvSpPr txBox="1"/>
          <p:nvPr/>
        </p:nvSpPr>
        <p:spPr>
          <a:xfrm>
            <a:off x="45085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99" name="TextBox 99"/>
          <p:cNvSpPr txBox="1"/>
          <p:nvPr/>
        </p:nvSpPr>
        <p:spPr>
          <a:xfrm>
            <a:off x="52705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00" name="TextBox 100"/>
          <p:cNvSpPr txBox="1"/>
          <p:nvPr/>
        </p:nvSpPr>
        <p:spPr>
          <a:xfrm>
            <a:off x="6032500" y="4457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01" name="TextBox 101"/>
          <p:cNvSpPr txBox="1"/>
          <p:nvPr/>
        </p:nvSpPr>
        <p:spPr>
          <a:xfrm>
            <a:off x="67945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02" name="TextBox 102"/>
          <p:cNvSpPr txBox="1"/>
          <p:nvPr/>
        </p:nvSpPr>
        <p:spPr>
          <a:xfrm>
            <a:off x="7556500" y="4457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03" name="TextBox 103"/>
          <p:cNvSpPr txBox="1"/>
          <p:nvPr/>
        </p:nvSpPr>
        <p:spPr>
          <a:xfrm>
            <a:off x="83312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04" name="TextBox 104"/>
          <p:cNvSpPr txBox="1"/>
          <p:nvPr/>
        </p:nvSpPr>
        <p:spPr>
          <a:xfrm>
            <a:off x="90932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05" name="TextBox 105"/>
          <p:cNvSpPr txBox="1"/>
          <p:nvPr/>
        </p:nvSpPr>
        <p:spPr>
          <a:xfrm>
            <a:off x="9855200" y="4457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06" name="TextBox 106"/>
          <p:cNvSpPr txBox="1"/>
          <p:nvPr/>
        </p:nvSpPr>
        <p:spPr>
          <a:xfrm>
            <a:off x="10617200" y="44577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07" name="TextBox 107"/>
          <p:cNvSpPr txBox="1"/>
          <p:nvPr/>
        </p:nvSpPr>
        <p:spPr>
          <a:xfrm>
            <a:off x="11379200" y="4457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08" name="TextBox 108"/>
          <p:cNvSpPr txBox="1"/>
          <p:nvPr/>
        </p:nvSpPr>
        <p:spPr>
          <a:xfrm>
            <a:off x="723900" y="4610100"/>
            <a:ext cx="464230" cy="297646"/>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düzeltme</a:t>
            </a:r>
            <a:endParaRPr lang="en-CA" sz="776" b="1" spc="-10" dirty="0">
              <a:solidFill>
                <a:srgbClr val="C00000"/>
              </a:solidFill>
              <a:latin typeface="Georgia Bold Italic"/>
              <a:cs typeface="Georgia Bold Italic"/>
            </a:endParaRPr>
          </a:p>
          <a:p>
            <a:pPr>
              <a:lnSpc>
                <a:spcPts val="1150"/>
              </a:lnSpc>
            </a:pPr>
            <a:endParaRPr lang="en-CA" sz="996" dirty="0">
              <a:solidFill>
                <a:srgbClr val="000000"/>
              </a:solidFill>
            </a:endParaRPr>
          </a:p>
        </p:txBody>
      </p:sp>
      <p:sp>
        <p:nvSpPr>
          <p:cNvPr id="109" name="TextBox 109"/>
          <p:cNvSpPr txBox="1"/>
          <p:nvPr/>
        </p:nvSpPr>
        <p:spPr>
          <a:xfrm>
            <a:off x="723900" y="4851400"/>
            <a:ext cx="440505" cy="297646"/>
          </a:xfrm>
          <a:prstGeom prst="rect">
            <a:avLst/>
          </a:prstGeom>
          <a:noFill/>
        </p:spPr>
        <p:txBody>
          <a:bodyPr vert="horz" wrap="none" lIns="0" tIns="0" rIns="0" bIns="0" rtlCol="0">
            <a:spAutoFit/>
          </a:bodyPr>
          <a:lstStyle/>
          <a:p>
            <a:pPr>
              <a:lnSpc>
                <a:spcPts val="1150"/>
              </a:lnSpc>
            </a:pPr>
            <a:r>
              <a:rPr lang="en-CA" sz="776" b="1" spc="-10" dirty="0">
                <a:solidFill>
                  <a:srgbClr val="C00000"/>
                </a:solidFill>
                <a:latin typeface="Georgia Bold Italic"/>
                <a:cs typeface="Georgia Bold Italic"/>
              </a:rPr>
              <a:t>Yurt </a:t>
            </a:r>
            <a:r>
              <a:rPr lang="en-CA" sz="776" b="1" spc="-10" dirty="0" err="1">
                <a:solidFill>
                  <a:srgbClr val="C00000"/>
                </a:solidFill>
                <a:latin typeface="Georgia Bold Italic"/>
              </a:rPr>
              <a:t>dışı</a:t>
            </a:r>
            <a:endParaRPr lang="en-CA" sz="776" b="1" spc="-10" dirty="0">
              <a:solidFill>
                <a:srgbClr val="C00000"/>
              </a:solidFill>
              <a:latin typeface="Georgia Bold Italic"/>
            </a:endParaRPr>
          </a:p>
          <a:p>
            <a:pPr>
              <a:lnSpc>
                <a:spcPts val="1150"/>
              </a:lnSpc>
            </a:pPr>
            <a:endParaRPr lang="en-CA" sz="996" dirty="0">
              <a:solidFill>
                <a:srgbClr val="000000"/>
              </a:solidFill>
            </a:endParaRPr>
          </a:p>
        </p:txBody>
      </p:sp>
      <p:sp>
        <p:nvSpPr>
          <p:cNvPr id="110" name="TextBox 110"/>
          <p:cNvSpPr txBox="1"/>
          <p:nvPr/>
        </p:nvSpPr>
        <p:spPr>
          <a:xfrm>
            <a:off x="723900" y="4991100"/>
            <a:ext cx="818494" cy="292324"/>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varlıklarla</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cs typeface="Georgia Bold Italic"/>
              </a:rPr>
              <a:t>ilgili</a:t>
            </a:r>
            <a:endParaRPr lang="en-CA" sz="776" b="1" spc="-10" dirty="0">
              <a:solidFill>
                <a:srgbClr val="C00000"/>
              </a:solidFill>
              <a:latin typeface="Georgia Bold Italic"/>
              <a:cs typeface="Georgia Bold Italic"/>
            </a:endParaRPr>
          </a:p>
          <a:p>
            <a:pPr>
              <a:lnSpc>
                <a:spcPts val="1150"/>
              </a:lnSpc>
            </a:pPr>
            <a:endParaRPr lang="en-CA" sz="776" b="1" spc="-10" dirty="0">
              <a:solidFill>
                <a:srgbClr val="000000"/>
              </a:solidFill>
              <a:latin typeface="Georgia Bold Italic"/>
              <a:cs typeface="Georgia Bold Italic"/>
            </a:endParaRPr>
          </a:p>
        </p:txBody>
      </p:sp>
      <p:sp>
        <p:nvSpPr>
          <p:cNvPr id="111" name="TextBox 111"/>
          <p:cNvSpPr txBox="1"/>
          <p:nvPr/>
        </p:nvSpPr>
        <p:spPr>
          <a:xfrm>
            <a:off x="2209800" y="4991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12" name="TextBox 112"/>
          <p:cNvSpPr txBox="1"/>
          <p:nvPr/>
        </p:nvSpPr>
        <p:spPr>
          <a:xfrm>
            <a:off x="29718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13" name="TextBox 113"/>
          <p:cNvSpPr txBox="1"/>
          <p:nvPr/>
        </p:nvSpPr>
        <p:spPr>
          <a:xfrm>
            <a:off x="3733800" y="4991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14" name="TextBox 114"/>
          <p:cNvSpPr txBox="1"/>
          <p:nvPr/>
        </p:nvSpPr>
        <p:spPr>
          <a:xfrm>
            <a:off x="45085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15" name="TextBox 115"/>
          <p:cNvSpPr txBox="1"/>
          <p:nvPr/>
        </p:nvSpPr>
        <p:spPr>
          <a:xfrm>
            <a:off x="5270500" y="4991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16" name="TextBox 116"/>
          <p:cNvSpPr txBox="1"/>
          <p:nvPr/>
        </p:nvSpPr>
        <p:spPr>
          <a:xfrm>
            <a:off x="60325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17" name="TextBox 117"/>
          <p:cNvSpPr txBox="1"/>
          <p:nvPr/>
        </p:nvSpPr>
        <p:spPr>
          <a:xfrm>
            <a:off x="6794500" y="4991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18" name="TextBox 118"/>
          <p:cNvSpPr txBox="1"/>
          <p:nvPr/>
        </p:nvSpPr>
        <p:spPr>
          <a:xfrm>
            <a:off x="75565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19" name="TextBox 119"/>
          <p:cNvSpPr txBox="1"/>
          <p:nvPr/>
        </p:nvSpPr>
        <p:spPr>
          <a:xfrm>
            <a:off x="83312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20" name="TextBox 120"/>
          <p:cNvSpPr txBox="1"/>
          <p:nvPr/>
        </p:nvSpPr>
        <p:spPr>
          <a:xfrm>
            <a:off x="90932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21" name="TextBox 121"/>
          <p:cNvSpPr txBox="1"/>
          <p:nvPr/>
        </p:nvSpPr>
        <p:spPr>
          <a:xfrm>
            <a:off x="9855200" y="4991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22" name="TextBox 122"/>
          <p:cNvSpPr txBox="1"/>
          <p:nvPr/>
        </p:nvSpPr>
        <p:spPr>
          <a:xfrm>
            <a:off x="10617200" y="49911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23" name="TextBox 123"/>
          <p:cNvSpPr txBox="1"/>
          <p:nvPr/>
        </p:nvSpPr>
        <p:spPr>
          <a:xfrm>
            <a:off x="11379200" y="49911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24" name="TextBox 124"/>
          <p:cNvSpPr txBox="1"/>
          <p:nvPr/>
        </p:nvSpPr>
        <p:spPr>
          <a:xfrm>
            <a:off x="723900" y="5118100"/>
            <a:ext cx="377667" cy="557332"/>
          </a:xfrm>
          <a:prstGeom prst="rect">
            <a:avLst/>
          </a:prstGeom>
          <a:noFill/>
        </p:spPr>
        <p:txBody>
          <a:bodyPr vert="horz" wrap="none" lIns="0" tIns="0" rIns="0" bIns="0" rtlCol="0">
            <a:spAutoFit/>
          </a:bodyPr>
          <a:lstStyle/>
          <a:p>
            <a:pPr>
              <a:lnSpc>
                <a:spcPts val="1500"/>
              </a:lnSpc>
            </a:pPr>
            <a:r>
              <a:rPr lang="en-CA" sz="776" b="1" spc="-10" dirty="0" err="1">
                <a:solidFill>
                  <a:srgbClr val="C00000"/>
                </a:solidFill>
                <a:latin typeface="Georgia Bold Italic"/>
                <a:cs typeface="Georgia Bold Italic"/>
              </a:rPr>
              <a:t>beyan</a:t>
            </a:r>
            <a:br>
              <a:rPr lang="en-CA" sz="996" dirty="0">
                <a:solidFill>
                  <a:srgbClr val="000000"/>
                </a:solidFill>
                <a:latin typeface="Times New Roman"/>
              </a:rPr>
            </a:br>
            <a:r>
              <a:rPr lang="en-CA" sz="776" b="1" spc="-10" dirty="0">
                <a:solidFill>
                  <a:srgbClr val="C00000"/>
                </a:solidFill>
                <a:latin typeface="Georgia Bold Italic"/>
                <a:cs typeface="Georgia Bold Italic"/>
              </a:rPr>
              <a:t>Yurt </a:t>
            </a:r>
            <a:r>
              <a:rPr lang="en-CA" sz="776" b="1" spc="-10" dirty="0" err="1">
                <a:solidFill>
                  <a:srgbClr val="C00000"/>
                </a:solidFill>
                <a:latin typeface="Georgia Bold Italic"/>
                <a:cs typeface="Georgia Bold Italic"/>
              </a:rPr>
              <a:t>içi</a:t>
            </a:r>
            <a:endParaRPr lang="en-CA" sz="776" b="1" spc="-10" dirty="0">
              <a:solidFill>
                <a:srgbClr val="C00000"/>
              </a:solidFill>
              <a:latin typeface="Georgia Bold Italic"/>
              <a:cs typeface="Georgia Bold Italic"/>
            </a:endParaRPr>
          </a:p>
          <a:p>
            <a:pPr>
              <a:lnSpc>
                <a:spcPts val="1500"/>
              </a:lnSpc>
            </a:pPr>
            <a:endParaRPr lang="en-CA" sz="996" dirty="0">
              <a:solidFill>
                <a:srgbClr val="000000"/>
              </a:solidFill>
            </a:endParaRPr>
          </a:p>
        </p:txBody>
      </p:sp>
      <p:sp>
        <p:nvSpPr>
          <p:cNvPr id="125" name="TextBox 125"/>
          <p:cNvSpPr txBox="1"/>
          <p:nvPr/>
        </p:nvSpPr>
        <p:spPr>
          <a:xfrm>
            <a:off x="723900" y="5486400"/>
            <a:ext cx="818494" cy="230832"/>
          </a:xfrm>
          <a:prstGeom prst="rect">
            <a:avLst/>
          </a:prstGeom>
          <a:noFill/>
        </p:spPr>
        <p:txBody>
          <a:bodyPr vert="horz" wrap="none" lIns="0" tIns="0" rIns="0" bIns="0" rtlCol="0">
            <a:spAutoFit/>
          </a:bodyPr>
          <a:lstStyle/>
          <a:p>
            <a:pPr>
              <a:lnSpc>
                <a:spcPts val="900"/>
              </a:lnSpc>
            </a:pPr>
            <a:r>
              <a:rPr lang="en-CA" sz="776" b="1" spc="-10" dirty="0" err="1">
                <a:solidFill>
                  <a:srgbClr val="C00000"/>
                </a:solidFill>
                <a:latin typeface="Georgia Bold Italic"/>
                <a:cs typeface="Georgia Bold Italic"/>
              </a:rPr>
              <a:t>varlıklarla</a:t>
            </a:r>
            <a:r>
              <a:rPr lang="en-CA" sz="776" b="1" spc="-10" dirty="0">
                <a:solidFill>
                  <a:srgbClr val="C00000"/>
                </a:solidFill>
                <a:latin typeface="Georgia Bold Italic"/>
                <a:cs typeface="Georgia Bold Italic"/>
              </a:rPr>
              <a:t> </a:t>
            </a:r>
            <a:r>
              <a:rPr lang="en-CA" sz="776" b="1" spc="-10" dirty="0" err="1">
                <a:solidFill>
                  <a:srgbClr val="C00000"/>
                </a:solidFill>
                <a:latin typeface="Georgia Bold Italic"/>
                <a:cs typeface="Georgia Bold Italic"/>
              </a:rPr>
              <a:t>ilgili</a:t>
            </a:r>
            <a:endParaRPr lang="en-CA" sz="776" b="1" spc="-10" dirty="0">
              <a:solidFill>
                <a:srgbClr val="C00000"/>
              </a:solidFill>
              <a:latin typeface="Georgia Bold Italic"/>
              <a:cs typeface="Georgia Bold Italic"/>
            </a:endParaRPr>
          </a:p>
          <a:p>
            <a:pPr>
              <a:lnSpc>
                <a:spcPts val="900"/>
              </a:lnSpc>
            </a:pPr>
            <a:endParaRPr lang="en-CA" sz="776" b="1" spc="-10" dirty="0">
              <a:solidFill>
                <a:srgbClr val="000000"/>
              </a:solidFill>
              <a:latin typeface="Georgia Bold Italic"/>
              <a:cs typeface="Georgia Bold Italic"/>
            </a:endParaRPr>
          </a:p>
        </p:txBody>
      </p:sp>
      <p:sp>
        <p:nvSpPr>
          <p:cNvPr id="126" name="TextBox 126"/>
          <p:cNvSpPr txBox="1"/>
          <p:nvPr/>
        </p:nvSpPr>
        <p:spPr>
          <a:xfrm>
            <a:off x="22098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27" name="TextBox 127"/>
          <p:cNvSpPr txBox="1"/>
          <p:nvPr/>
        </p:nvSpPr>
        <p:spPr>
          <a:xfrm>
            <a:off x="2971800" y="54864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28" name="TextBox 128"/>
          <p:cNvSpPr txBox="1"/>
          <p:nvPr/>
        </p:nvSpPr>
        <p:spPr>
          <a:xfrm>
            <a:off x="37338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29" name="TextBox 129"/>
          <p:cNvSpPr txBox="1"/>
          <p:nvPr/>
        </p:nvSpPr>
        <p:spPr>
          <a:xfrm>
            <a:off x="45085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30" name="TextBox 130"/>
          <p:cNvSpPr txBox="1"/>
          <p:nvPr/>
        </p:nvSpPr>
        <p:spPr>
          <a:xfrm>
            <a:off x="52705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31" name="TextBox 131"/>
          <p:cNvSpPr txBox="1"/>
          <p:nvPr/>
        </p:nvSpPr>
        <p:spPr>
          <a:xfrm>
            <a:off x="6032500" y="54864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32" name="TextBox 132"/>
          <p:cNvSpPr txBox="1"/>
          <p:nvPr/>
        </p:nvSpPr>
        <p:spPr>
          <a:xfrm>
            <a:off x="67945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33" name="TextBox 133"/>
          <p:cNvSpPr txBox="1"/>
          <p:nvPr/>
        </p:nvSpPr>
        <p:spPr>
          <a:xfrm>
            <a:off x="7556500" y="54864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34" name="TextBox 134"/>
          <p:cNvSpPr txBox="1"/>
          <p:nvPr/>
        </p:nvSpPr>
        <p:spPr>
          <a:xfrm>
            <a:off x="8331200" y="54864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35" name="TextBox 135"/>
          <p:cNvSpPr txBox="1"/>
          <p:nvPr/>
        </p:nvSpPr>
        <p:spPr>
          <a:xfrm>
            <a:off x="9093200" y="54864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36" name="TextBox 136"/>
          <p:cNvSpPr txBox="1"/>
          <p:nvPr/>
        </p:nvSpPr>
        <p:spPr>
          <a:xfrm>
            <a:off x="98552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37" name="TextBox 137"/>
          <p:cNvSpPr txBox="1"/>
          <p:nvPr/>
        </p:nvSpPr>
        <p:spPr>
          <a:xfrm>
            <a:off x="10617200" y="54864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38" name="TextBox 138"/>
          <p:cNvSpPr txBox="1"/>
          <p:nvPr/>
        </p:nvSpPr>
        <p:spPr>
          <a:xfrm>
            <a:off x="11379200" y="5486400"/>
            <a:ext cx="266700" cy="177800"/>
          </a:xfrm>
          <a:prstGeom prst="rect">
            <a:avLst/>
          </a:prstGeom>
          <a:noFill/>
        </p:spPr>
        <p:txBody>
          <a:bodyPr vert="horz" wrap="none" lIns="0" tIns="0" rIns="0" bIns="0" rtlCol="0">
            <a:spAutoFit/>
          </a:bodyPr>
          <a:lstStyle/>
          <a:p>
            <a:pPr>
              <a:lnSpc>
                <a:spcPts val="1150"/>
              </a:lnSpc>
            </a:pPr>
            <a:r>
              <a:rPr lang="en-CA" sz="776" b="1" spc="-10">
                <a:solidFill>
                  <a:srgbClr val="FF0000"/>
                </a:solidFill>
                <a:latin typeface="Georgia Bold Italic"/>
                <a:cs typeface="Georgia Bold Italic"/>
              </a:rPr>
              <a:t>X</a:t>
            </a:r>
          </a:p>
          <a:p>
            <a:pPr>
              <a:lnSpc>
                <a:spcPts val="1150"/>
              </a:lnSpc>
            </a:pPr>
            <a:endParaRPr lang="en-CA" sz="776" b="1" spc="-10">
              <a:solidFill>
                <a:srgbClr val="FF0000"/>
              </a:solidFill>
              <a:latin typeface="Georgia Bold Italic"/>
              <a:cs typeface="Georgia Bold Italic"/>
            </a:endParaRPr>
          </a:p>
        </p:txBody>
      </p:sp>
      <p:sp>
        <p:nvSpPr>
          <p:cNvPr id="139" name="TextBox 139"/>
          <p:cNvSpPr txBox="1"/>
          <p:nvPr/>
        </p:nvSpPr>
        <p:spPr>
          <a:xfrm>
            <a:off x="723900" y="5638800"/>
            <a:ext cx="315792" cy="297646"/>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beyan</a:t>
            </a:r>
            <a:endParaRPr lang="en-CA" sz="776" b="1" spc="-10" dirty="0">
              <a:solidFill>
                <a:srgbClr val="C00000"/>
              </a:solidFill>
              <a:latin typeface="Georgia Bold Italic"/>
              <a:cs typeface="Georgia Bold Italic"/>
            </a:endParaRPr>
          </a:p>
          <a:p>
            <a:pPr>
              <a:lnSpc>
                <a:spcPts val="1150"/>
              </a:lnSpc>
            </a:pPr>
            <a:endParaRPr lang="en-CA" sz="996" dirty="0">
              <a:solidFill>
                <a:srgbClr val="000000"/>
              </a:solidFill>
            </a:endParaRPr>
          </a:p>
        </p:txBody>
      </p:sp>
      <p:sp>
        <p:nvSpPr>
          <p:cNvPr id="140" name="TextBox 140"/>
          <p:cNvSpPr txBox="1"/>
          <p:nvPr/>
        </p:nvSpPr>
        <p:spPr>
          <a:xfrm>
            <a:off x="723900" y="5829300"/>
            <a:ext cx="440505" cy="297646"/>
          </a:xfrm>
          <a:prstGeom prst="rect">
            <a:avLst/>
          </a:prstGeom>
          <a:noFill/>
        </p:spPr>
        <p:txBody>
          <a:bodyPr vert="horz" wrap="none" lIns="0" tIns="0" rIns="0" bIns="0" rtlCol="0">
            <a:spAutoFit/>
          </a:bodyPr>
          <a:lstStyle/>
          <a:p>
            <a:pPr>
              <a:lnSpc>
                <a:spcPts val="1150"/>
              </a:lnSpc>
            </a:pPr>
            <a:r>
              <a:rPr lang="en-CA" sz="776" b="1" spc="-10" dirty="0">
                <a:solidFill>
                  <a:srgbClr val="C00000"/>
                </a:solidFill>
                <a:latin typeface="Georgia Bold Italic"/>
                <a:cs typeface="Georgia Bold Italic"/>
              </a:rPr>
              <a:t>Yurt </a:t>
            </a:r>
            <a:r>
              <a:rPr lang="en-CA" sz="776" b="1" spc="-10" dirty="0" err="1">
                <a:solidFill>
                  <a:srgbClr val="C00000"/>
                </a:solidFill>
                <a:latin typeface="Georgia Bold Italic"/>
                <a:cs typeface="Georgia Bold Italic"/>
              </a:rPr>
              <a:t>dışı</a:t>
            </a:r>
            <a:endParaRPr lang="en-CA" sz="776" b="1" spc="-10" dirty="0">
              <a:solidFill>
                <a:srgbClr val="C00000"/>
              </a:solidFill>
              <a:latin typeface="Georgia Bold Italic"/>
              <a:cs typeface="Georgia Bold Italic"/>
            </a:endParaRPr>
          </a:p>
          <a:p>
            <a:pPr>
              <a:lnSpc>
                <a:spcPts val="1150"/>
              </a:lnSpc>
            </a:pPr>
            <a:endParaRPr lang="en-CA" sz="996" dirty="0">
              <a:solidFill>
                <a:srgbClr val="000000"/>
              </a:solidFill>
            </a:endParaRPr>
          </a:p>
        </p:txBody>
      </p:sp>
      <p:sp>
        <p:nvSpPr>
          <p:cNvPr id="141" name="TextBox 141"/>
          <p:cNvSpPr txBox="1"/>
          <p:nvPr/>
        </p:nvSpPr>
        <p:spPr>
          <a:xfrm>
            <a:off x="723900" y="5981700"/>
            <a:ext cx="639919" cy="292324"/>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kazançlarda</a:t>
            </a:r>
            <a:endParaRPr lang="en-CA" sz="776" b="1" spc="-10" dirty="0">
              <a:solidFill>
                <a:srgbClr val="C00000"/>
              </a:solidFill>
              <a:latin typeface="Georgia Bold Italic"/>
              <a:cs typeface="Georgia Bold Italic"/>
            </a:endParaRPr>
          </a:p>
          <a:p>
            <a:pPr>
              <a:lnSpc>
                <a:spcPts val="1150"/>
              </a:lnSpc>
            </a:pPr>
            <a:endParaRPr lang="en-CA" sz="776" b="1" spc="-10" dirty="0">
              <a:solidFill>
                <a:srgbClr val="000000"/>
              </a:solidFill>
              <a:latin typeface="Georgia Bold Italic"/>
              <a:cs typeface="Georgia Bold Italic"/>
            </a:endParaRPr>
          </a:p>
        </p:txBody>
      </p:sp>
      <p:sp>
        <p:nvSpPr>
          <p:cNvPr id="142" name="TextBox 142"/>
          <p:cNvSpPr txBox="1"/>
          <p:nvPr/>
        </p:nvSpPr>
        <p:spPr>
          <a:xfrm>
            <a:off x="2209800" y="5981700"/>
            <a:ext cx="279400" cy="177800"/>
          </a:xfrm>
          <a:prstGeom prst="rect">
            <a:avLst/>
          </a:prstGeom>
          <a:noFill/>
        </p:spPr>
        <p:txBody>
          <a:bodyPr vert="horz" wrap="none" lIns="0" tIns="0" rIns="0" bIns="0" rtlCol="0">
            <a:spAutoFit/>
          </a:bodyPr>
          <a:lstStyle/>
          <a:p>
            <a:pPr>
              <a:lnSpc>
                <a:spcPts val="1150"/>
              </a:lnSpc>
            </a:pPr>
            <a:r>
              <a:rPr lang="en-CA" sz="778" b="1" spc="-10" dirty="0">
                <a:solidFill>
                  <a:srgbClr val="FF0000"/>
                </a:solidFill>
                <a:latin typeface="Georgia Bold Italic"/>
                <a:cs typeface="Georgia Bold Italic"/>
              </a:rPr>
              <a:t>X</a:t>
            </a:r>
          </a:p>
          <a:p>
            <a:pPr>
              <a:lnSpc>
                <a:spcPts val="1150"/>
              </a:lnSpc>
            </a:pPr>
            <a:endParaRPr lang="en-CA" sz="778" b="1" spc="-10" dirty="0">
              <a:solidFill>
                <a:srgbClr val="FF0000"/>
              </a:solidFill>
              <a:latin typeface="Georgia Bold Italic"/>
              <a:cs typeface="Georgia Bold Italic"/>
            </a:endParaRPr>
          </a:p>
        </p:txBody>
      </p:sp>
      <p:sp>
        <p:nvSpPr>
          <p:cNvPr id="143" name="TextBox 143"/>
          <p:cNvSpPr txBox="1"/>
          <p:nvPr/>
        </p:nvSpPr>
        <p:spPr>
          <a:xfrm>
            <a:off x="2971800" y="5981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44" name="TextBox 144"/>
          <p:cNvSpPr txBox="1"/>
          <p:nvPr/>
        </p:nvSpPr>
        <p:spPr>
          <a:xfrm>
            <a:off x="37338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45" name="TextBox 145"/>
          <p:cNvSpPr txBox="1"/>
          <p:nvPr/>
        </p:nvSpPr>
        <p:spPr>
          <a:xfrm>
            <a:off x="4508500" y="5981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46" name="TextBox 146"/>
          <p:cNvSpPr txBox="1"/>
          <p:nvPr/>
        </p:nvSpPr>
        <p:spPr>
          <a:xfrm>
            <a:off x="52705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47" name="TextBox 147"/>
          <p:cNvSpPr txBox="1"/>
          <p:nvPr/>
        </p:nvSpPr>
        <p:spPr>
          <a:xfrm>
            <a:off x="60325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48" name="TextBox 148"/>
          <p:cNvSpPr txBox="1"/>
          <p:nvPr/>
        </p:nvSpPr>
        <p:spPr>
          <a:xfrm>
            <a:off x="67945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49" name="TextBox 149"/>
          <p:cNvSpPr txBox="1"/>
          <p:nvPr/>
        </p:nvSpPr>
        <p:spPr>
          <a:xfrm>
            <a:off x="7556500" y="5981700"/>
            <a:ext cx="266700" cy="177800"/>
          </a:xfrm>
          <a:prstGeom prst="rect">
            <a:avLst/>
          </a:prstGeom>
          <a:noFill/>
        </p:spPr>
        <p:txBody>
          <a:bodyPr vert="horz" wrap="none" lIns="0" tIns="0" rIns="0" bIns="0" rtlCol="0">
            <a:spAutoFit/>
          </a:bodyPr>
          <a:lstStyle/>
          <a:p>
            <a:pPr>
              <a:lnSpc>
                <a:spcPts val="1150"/>
              </a:lnSpc>
            </a:pPr>
            <a:r>
              <a:rPr lang="en-CA" sz="766" spc="-10">
                <a:solidFill>
                  <a:srgbClr val="00AF50"/>
                </a:solidFill>
                <a:latin typeface="Arial"/>
                <a:cs typeface="Arial"/>
              </a:rPr>
              <a:t>✓</a:t>
            </a:r>
          </a:p>
          <a:p>
            <a:pPr>
              <a:lnSpc>
                <a:spcPts val="1150"/>
              </a:lnSpc>
            </a:pPr>
            <a:endParaRPr lang="en-CA" sz="766" spc="-10">
              <a:solidFill>
                <a:srgbClr val="00AF50"/>
              </a:solidFill>
              <a:latin typeface="Arial"/>
              <a:cs typeface="Arial"/>
            </a:endParaRPr>
          </a:p>
        </p:txBody>
      </p:sp>
      <p:sp>
        <p:nvSpPr>
          <p:cNvPr id="150" name="TextBox 150"/>
          <p:cNvSpPr txBox="1"/>
          <p:nvPr/>
        </p:nvSpPr>
        <p:spPr>
          <a:xfrm>
            <a:off x="83312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51" name="TextBox 151"/>
          <p:cNvSpPr txBox="1"/>
          <p:nvPr/>
        </p:nvSpPr>
        <p:spPr>
          <a:xfrm>
            <a:off x="90932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52" name="TextBox 152"/>
          <p:cNvSpPr txBox="1"/>
          <p:nvPr/>
        </p:nvSpPr>
        <p:spPr>
          <a:xfrm>
            <a:off x="98552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53" name="TextBox 153"/>
          <p:cNvSpPr txBox="1"/>
          <p:nvPr/>
        </p:nvSpPr>
        <p:spPr>
          <a:xfrm>
            <a:off x="106172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54" name="TextBox 154"/>
          <p:cNvSpPr txBox="1"/>
          <p:nvPr/>
        </p:nvSpPr>
        <p:spPr>
          <a:xfrm>
            <a:off x="11379200" y="5981700"/>
            <a:ext cx="279400" cy="177800"/>
          </a:xfrm>
          <a:prstGeom prst="rect">
            <a:avLst/>
          </a:prstGeom>
          <a:noFill/>
        </p:spPr>
        <p:txBody>
          <a:bodyPr vert="horz" wrap="none" lIns="0" tIns="0" rIns="0" bIns="0" rtlCol="0">
            <a:spAutoFit/>
          </a:bodyPr>
          <a:lstStyle/>
          <a:p>
            <a:pPr>
              <a:lnSpc>
                <a:spcPts val="1150"/>
              </a:lnSpc>
            </a:pPr>
            <a:r>
              <a:rPr lang="en-CA" sz="778" b="1" spc="-10">
                <a:solidFill>
                  <a:srgbClr val="FF0000"/>
                </a:solidFill>
                <a:latin typeface="Georgia Bold Italic"/>
                <a:cs typeface="Georgia Bold Italic"/>
              </a:rPr>
              <a:t>X</a:t>
            </a:r>
          </a:p>
          <a:p>
            <a:pPr>
              <a:lnSpc>
                <a:spcPts val="1150"/>
              </a:lnSpc>
            </a:pPr>
            <a:endParaRPr lang="en-CA" sz="778" b="1" spc="-10">
              <a:solidFill>
                <a:srgbClr val="FF0000"/>
              </a:solidFill>
              <a:latin typeface="Georgia Bold Italic"/>
              <a:cs typeface="Georgia Bold Italic"/>
            </a:endParaRPr>
          </a:p>
        </p:txBody>
      </p:sp>
      <p:sp>
        <p:nvSpPr>
          <p:cNvPr id="155" name="TextBox 155"/>
          <p:cNvSpPr txBox="1"/>
          <p:nvPr/>
        </p:nvSpPr>
        <p:spPr>
          <a:xfrm>
            <a:off x="723900" y="6134100"/>
            <a:ext cx="343684" cy="297646"/>
          </a:xfrm>
          <a:prstGeom prst="rect">
            <a:avLst/>
          </a:prstGeom>
          <a:noFill/>
        </p:spPr>
        <p:txBody>
          <a:bodyPr vert="horz" wrap="none" lIns="0" tIns="0" rIns="0" bIns="0" rtlCol="0">
            <a:spAutoFit/>
          </a:bodyPr>
          <a:lstStyle/>
          <a:p>
            <a:pPr>
              <a:lnSpc>
                <a:spcPts val="1150"/>
              </a:lnSpc>
            </a:pPr>
            <a:r>
              <a:rPr lang="en-CA" sz="776" b="1" spc="-10" dirty="0" err="1">
                <a:solidFill>
                  <a:srgbClr val="C00000"/>
                </a:solidFill>
                <a:latin typeface="Georgia Bold Italic"/>
                <a:cs typeface="Georgia Bold Italic"/>
              </a:rPr>
              <a:t>istisna</a:t>
            </a:r>
            <a:endParaRPr lang="en-CA" sz="776" b="1" spc="-10" dirty="0">
              <a:solidFill>
                <a:srgbClr val="C00000"/>
              </a:solidFill>
              <a:latin typeface="Georgia Bold Italic"/>
              <a:cs typeface="Georgia Bold Italic"/>
            </a:endParaRPr>
          </a:p>
          <a:p>
            <a:pPr>
              <a:lnSpc>
                <a:spcPts val="1150"/>
              </a:lnSpc>
            </a:pPr>
            <a:endParaRPr lang="en-CA" sz="996" dirty="0">
              <a:solidFill>
                <a:srgbClr val="000000"/>
              </a:solidFill>
            </a:endParaRPr>
          </a:p>
        </p:txBody>
      </p:sp>
      <p:sp>
        <p:nvSpPr>
          <p:cNvPr id="156" name="TextBox 156"/>
          <p:cNvSpPr txBox="1"/>
          <p:nvPr/>
        </p:nvSpPr>
        <p:spPr>
          <a:xfrm>
            <a:off x="11099800" y="6438900"/>
            <a:ext cx="1092200" cy="228600"/>
          </a:xfrm>
          <a:prstGeom prst="rect">
            <a:avLst/>
          </a:prstGeom>
          <a:noFill/>
        </p:spPr>
        <p:txBody>
          <a:bodyPr vert="horz" wrap="none" lIns="0" tIns="0" rIns="0" bIns="0" rtlCol="0">
            <a:spAutoFit/>
          </a:bodyPr>
          <a:lstStyle/>
          <a:p>
            <a:pPr>
              <a:lnSpc>
                <a:spcPts val="1380"/>
              </a:lnSpc>
            </a:pPr>
            <a:r>
              <a:rPr lang="en-CA" sz="1200">
                <a:solidFill>
                  <a:srgbClr val="9A9A9A"/>
                </a:solidFill>
                <a:latin typeface="Calibri"/>
                <a:cs typeface="Calibri"/>
              </a:rPr>
              <a:t>17</a:t>
            </a:r>
          </a:p>
          <a:p>
            <a:pPr>
              <a:lnSpc>
                <a:spcPts val="1380"/>
              </a:lnSpc>
            </a:pPr>
            <a:endParaRPr lang="en-CA" sz="1200">
              <a:solidFill>
                <a:srgbClr val="0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STOK BEYANI RAYİÇ BEDELLER ÜZERİNDEN YAPILACAK!</a:t>
            </a:r>
          </a:p>
          <a:p>
            <a:pPr marL="0" indent="0" algn="just">
              <a:buNone/>
            </a:pPr>
            <a:r>
              <a:rPr lang="tr-TR" sz="9600" b="1" dirty="0">
                <a:solidFill>
                  <a:schemeClr val="accent1"/>
                </a:solidFill>
              </a:rPr>
              <a:t>STOK BEYANI; EMTİA, MAKİNE, TEÇHİZAT VE DEMİRBAŞLARIN BİLDİRİM TARİHİNDEKİ RAYİÇ BEDELLERİ ÜZERİNDEN YAPILACAK. RAYİÇ BEDELLER MÜKELLEFİN KENDİSİ TARAFINDAN BİZZAT TESPİT EDİLEBİLECEĞİ GİBİ, BAĞLI OLDUĞU MESLEK KURULUŞUNA DA TESPİT ETTİRİLEBİLECEK. BİLDİRİLEN KIYMETLER YASAL KAYIT SÜRESİ İÇERİSİNDE KAYITLARA İNTİKAL ETTİRİLECEK.</a:t>
            </a:r>
          </a:p>
          <a:p>
            <a:pPr marL="0" indent="0" algn="just">
              <a:buNone/>
            </a:pPr>
            <a:endParaRPr lang="tr-TR" sz="9600" b="1" dirty="0">
              <a:solidFill>
                <a:schemeClr val="accent1"/>
              </a:solidFill>
            </a:endParaRPr>
          </a:p>
          <a:p>
            <a:pPr marL="0" indent="0" algn="just">
              <a:buNone/>
            </a:pPr>
            <a:r>
              <a:rPr lang="tr-TR" sz="9600" b="1" dirty="0">
                <a:solidFill>
                  <a:schemeClr val="accent1"/>
                </a:solidFill>
              </a:rPr>
              <a:t>BEYAN EDİLECEK OLAN KAYIT VE TESCİLE TABİ KIYMETLER, KAYIT VE TESCİL İÇİN KULLANILAN BİLGİLER (NUMARA, HARF, İŞARET, MARKA VB.) BELİRTİLMEK SURETİYLE ENVANTER LİSTESİNDE BEYAN EDİLECEK. </a:t>
            </a:r>
            <a:endParaRPr lang="tr-TR" sz="9600" b="1" u="sng" dirty="0">
              <a:solidFill>
                <a:schemeClr val="accent1"/>
              </a:solidFill>
            </a:endParaRPr>
          </a:p>
          <a:p>
            <a:pPr marL="0" indent="0" algn="l">
              <a:buNone/>
            </a:pPr>
            <a:endParaRPr lang="tr-TR" sz="112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34164146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288220"/>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HANGİ EMTİALAR STOK BEYANI/AFFI KAPSAMINDA BEYAN EDİLEBİLECEK?</a:t>
            </a:r>
          </a:p>
          <a:p>
            <a:pPr marL="0" indent="0" algn="just">
              <a:buNone/>
            </a:pPr>
            <a:r>
              <a:rPr lang="tr-TR" sz="9600" b="1" dirty="0">
                <a:solidFill>
                  <a:schemeClr val="accent1"/>
                </a:solidFill>
              </a:rPr>
              <a:t>ALIM SATIM İŞLETMELERİNDE SATIŞA HAZIR MALLAR, İMALATÇI İŞLETMELERDE İSE HAMMADDE, MALZEME, YARI MAMUL VE MAMUL MALLAR STOK BEYANI/AFFI KAPSAMINDA BEYAN EDİLEBİLECEK. </a:t>
            </a:r>
          </a:p>
          <a:p>
            <a:pPr marL="0" indent="0" algn="just">
              <a:buNone/>
            </a:pPr>
            <a:r>
              <a:rPr lang="tr-TR" sz="9600" b="1" dirty="0">
                <a:solidFill>
                  <a:schemeClr val="accent1"/>
                </a:solidFill>
              </a:rPr>
              <a:t>AYNI ŞEKİLDE, İNŞAAT ŞİRKETLERİ (YILLARA SARİ İNŞAAT VE ONARIM İŞİ, KAT KARŞILIĞI VEYA KENDİ ADLARINA İNŞAAT YAPIP SATANLAR) VARSA İNŞA EDİLEN VE EMTİA NİTELİĞİNDEKİ TAŞINMAZLARI (DAİRE, DÜKKAN VB.) İLE ÜRETİMDE KULLANDIKLARI DEMİR, ÇİMENTO, TUĞLA GİBİ İLK MADDE VE MALZEMELERİNİ VEYA YARI MAMULLERİNİ BİLDİREBİLECEKLER.</a:t>
            </a:r>
          </a:p>
          <a:p>
            <a:pPr marL="0" indent="0" algn="l">
              <a:buNone/>
            </a:pPr>
            <a:endParaRPr lang="tr-TR" sz="112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17196399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DÜŞÜK BEDELLE SATAMAMA VE AMORTİSMAN AYIRAMAMA YASAĞI VAR!</a:t>
            </a:r>
          </a:p>
          <a:p>
            <a:pPr marL="0" indent="0" algn="l">
              <a:buNone/>
            </a:pPr>
            <a:r>
              <a:rPr lang="tr-TR" sz="9600" b="1" dirty="0">
                <a:solidFill>
                  <a:schemeClr val="accent1"/>
                </a:solidFill>
              </a:rPr>
              <a:t>STOK BEYANI/AFFI KAPSAMINDA BEYAN EDİLEN KIYMETLERİN SATILMASI HÂLİNDE, SATIŞ BEDELİ, STOK BEYANINDA BİLDİRİLEN RAYİÇ BEDELDEN DÜŞÜK OLAMAYACAK. </a:t>
            </a:r>
          </a:p>
          <a:p>
            <a:pPr marL="0" indent="0" algn="l">
              <a:buNone/>
            </a:pPr>
            <a:r>
              <a:rPr lang="tr-TR" sz="9600" b="1" dirty="0">
                <a:solidFill>
                  <a:schemeClr val="accent1"/>
                </a:solidFill>
              </a:rPr>
              <a:t>SATIŞ BEDELİNİN BU BEDELDEN DÜŞÜK OLMASI HÂLİNDE, KAZANCIN TESPİTİNDE BEYAN EDİLEN KAYITLI RAYİÇ BEDEL DİKKATE ALINACAK. YANİ, SATIŞTAN ZARAR EDİLİRSE BU ZARAR MATRAHTAN İNDİRİM KONUSU YAPILAMAYACAK. </a:t>
            </a:r>
          </a:p>
          <a:p>
            <a:pPr marL="0" indent="0" algn="l">
              <a:buNone/>
            </a:pPr>
            <a:r>
              <a:rPr lang="tr-TR" sz="9600" b="1" dirty="0">
                <a:solidFill>
                  <a:schemeClr val="accent1"/>
                </a:solidFill>
              </a:rPr>
              <a:t>STOK BEYANINDA BİLDİRİLEN RAYİÇ BEDELLER SATIŞ KAZANCININ TESPİTİNDE MALİYET OLARAK KABUL EDİLECEK. BİLDİRİME DÂHİL EDİLEN ATİK’LER İÇİN AMORTİSMAN AYRILAMAYACAK.</a:t>
            </a:r>
          </a:p>
          <a:p>
            <a:pPr marL="0" indent="0" algn="l">
              <a:buNone/>
            </a:pPr>
            <a:endParaRPr lang="tr-TR" sz="112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3934878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STOK BEYANININ HERHANGİ BİR VERGİSEL YÜKÜMLÜLÜĞÜ VAR MI?</a:t>
            </a:r>
            <a:endParaRPr lang="tr-TR" sz="9600" b="1" dirty="0">
              <a:solidFill>
                <a:schemeClr val="accent1"/>
              </a:solidFill>
            </a:endParaRPr>
          </a:p>
          <a:p>
            <a:pPr algn="just"/>
            <a:r>
              <a:rPr lang="tr-TR" sz="9600" b="1" dirty="0">
                <a:solidFill>
                  <a:schemeClr val="accent1"/>
                </a:solidFill>
              </a:rPr>
              <a:t>FATURASIZ OLARAK SATIN ALINMIŞ EMTİA, MAKİNE, TEÇHİZAT VE DEMİRBAŞLARIN “STOK BEYANI/AFFI” KAPSAMINDA KAYITLARA ALINABİLMESİ İÇİN, BUNLARIN RAYİÇ BEDELİ ÜZERİNDEN TABİ OLDUKLARI ORANIN YARISI ESAS ALINMAK SURETİYLE KDV HESAPLANARAK, STOK BEYANINA İLİŞKİN BEYANNAME VE ENVANTER LİSTESİNİN 31 MAYIS 2023 TARİHİNE (BU TARİH DÂHİL) KADAR VERİLMESİ VE TAHAKKUK EDECEK VERGİNİN DE AYNI SÜRE İÇİNDE ÖDENMESİ GEREKİYOR.  </a:t>
            </a:r>
          </a:p>
          <a:p>
            <a:pPr algn="just"/>
            <a:r>
              <a:rPr lang="tr-TR" sz="9600" b="1" dirty="0">
                <a:solidFill>
                  <a:schemeClr val="accent1"/>
                </a:solidFill>
              </a:rPr>
              <a:t>ÖDENECEK KDV, KAYITLARA ALINACAK MALIN TABİ OLDUĞU KDV ORANINA GÖRE DEĞİŞİKLİK GÖSTERİYOR. BU ŞEKİLDE KAYITLARA İNTİKAL ETTİRİLECEK;</a:t>
            </a:r>
            <a:endParaRPr lang="tr-TR" sz="112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41629417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32500" lnSpcReduction="20000"/>
          </a:bodyPr>
          <a:lstStyle/>
          <a:p>
            <a:pPr marL="0" indent="0" algn="l">
              <a:buNone/>
            </a:pPr>
            <a:endParaRPr lang="tr-TR" sz="9700" b="1" dirty="0">
              <a:solidFill>
                <a:schemeClr val="accent1"/>
              </a:solidFill>
            </a:endParaRPr>
          </a:p>
          <a:p>
            <a:pPr algn="just"/>
            <a:r>
              <a:rPr lang="tr-TR" sz="9600" b="1" dirty="0">
                <a:solidFill>
                  <a:schemeClr val="accent1"/>
                </a:solidFill>
              </a:rPr>
              <a:t> MAKİNE, TEÇHİZAT VE DEMİRBAŞLAR İLE EMTİA GENEL ORANA (YÜZDE 18) TABİ İSE, BUNLARIN RAYİÇ BEDELİ ÜZERİNDEN YÜZDE 9,</a:t>
            </a:r>
          </a:p>
          <a:p>
            <a:pPr algn="just"/>
            <a:r>
              <a:rPr lang="tr-TR" sz="9600" b="1" dirty="0">
                <a:solidFill>
                  <a:schemeClr val="accent1"/>
                </a:solidFill>
              </a:rPr>
              <a:t> MAKİNE, TEÇHİZAT VE DEMİRBAŞLAR İLE EMTİA İNDİRİMLİ ORANA (YÜZDE 1, YÜZDE 8) TABİ İSE, BUNLARIN RAYİÇ BEDELİ ÜZERİNDEN TABİ OLDUKLARI ORANIN YARISI (YÜZDE YARIM</a:t>
            </a:r>
            <a:r>
              <a:rPr lang="tr-TR" sz="9500" b="1" dirty="0">
                <a:solidFill>
                  <a:schemeClr val="accent1"/>
                </a:solidFill>
              </a:rPr>
              <a:t>, YÜZDE 4),</a:t>
            </a:r>
          </a:p>
          <a:p>
            <a:pPr marL="0" indent="0" algn="just">
              <a:buNone/>
            </a:pPr>
            <a:r>
              <a:rPr lang="tr-TR" sz="9500" b="1" dirty="0">
                <a:solidFill>
                  <a:schemeClr val="accent1"/>
                </a:solidFill>
              </a:rPr>
              <a:t>ORANINDA KDV HESAPLANMASI VE ÖDENMESİ GEREKİYOR.</a:t>
            </a:r>
          </a:p>
          <a:p>
            <a:pPr marL="0" indent="0" algn="l">
              <a:buNone/>
            </a:pPr>
            <a:endParaRPr lang="tr-TR" sz="112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1830738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TESLİMLERİ KDV’DEN İSTİSNA OLAN KIYMETLER İÇİN STOK BEYANINDAN YARARLANILABİLİR Mİ? </a:t>
            </a:r>
          </a:p>
          <a:p>
            <a:pPr marL="0" indent="0" algn="just">
              <a:buNone/>
            </a:pPr>
            <a:r>
              <a:rPr lang="tr-TR" sz="9600" b="1" dirty="0">
                <a:solidFill>
                  <a:schemeClr val="accent1"/>
                </a:solidFill>
              </a:rPr>
              <a:t>FATURASIZ OLARAK SATIN ALINMIŞ EMTİA, MAKİNE, TEÇHİZAT VE DEMİRBAŞLARIN “STOK BEYANI/AFFI” KAPSAMINDA KAYITLARA ALINABİLMESİ İÇİN, MUTLAK SURETLE BUNLARIN TESLİMLERİNİN KDV’YE TABİ OLMASI VE BELİRLENMİŞ ORANLARDA KDV ÖDENMESİ GEREKİYOR. </a:t>
            </a:r>
          </a:p>
          <a:p>
            <a:pPr marL="0" indent="0" algn="just">
              <a:buNone/>
            </a:pPr>
            <a:r>
              <a:rPr lang="tr-TR" sz="9600" b="1" dirty="0">
                <a:solidFill>
                  <a:schemeClr val="accent1"/>
                </a:solidFill>
              </a:rPr>
              <a:t>DOLAYISIYLA, TESLİMLERİ KDV’DEN İSTİSNA OLAN EMTİA, MAKİNE, TEÇHİZAT VE DEMİRBAŞLARLA İLGİLİ OLARAK STOK BEYANI/AFFINDAN YARARLANILMASI MÜMKÜN BULUNMUYOR. ÖRNEĞİN, TESLİMLERİ KDV’DEN İSTİSNA BULUNAN ATIK VE HURDALARLA İLGİLİ OLARAK STOK AFFI KAPSAMINDA BEYANDA BULUNULMASI SÖZ KONUSU DEĞİL.</a:t>
            </a:r>
            <a:endParaRPr lang="tr-TR" sz="112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35057138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STOK BEYANI KAPSAMINDA ÖDENEN KDV’LER İNDİRİM KONUSU YAPILABİLİR Mİ? </a:t>
            </a:r>
          </a:p>
          <a:p>
            <a:pPr marL="0" indent="0" algn="just">
              <a:buNone/>
            </a:pPr>
            <a:r>
              <a:rPr lang="tr-TR" sz="9600" b="1" dirty="0">
                <a:solidFill>
                  <a:schemeClr val="accent1"/>
                </a:solidFill>
              </a:rPr>
              <a:t>STOK BEYANI/AFFI KAPSAMINDA BEYAN EDİLEN SADECE EMTİAYA İLİŞKİN OLARAK HESAPLANARAK ÖDENEN KDV İNDİRİLEBİLECEK ANCAK İADE KONUSU YAPILAMAYACAK. </a:t>
            </a:r>
          </a:p>
          <a:p>
            <a:pPr marL="0" indent="0" algn="just">
              <a:buNone/>
            </a:pPr>
            <a:r>
              <a:rPr lang="tr-TR" sz="9600" b="1" dirty="0">
                <a:solidFill>
                  <a:schemeClr val="accent1"/>
                </a:solidFill>
              </a:rPr>
              <a:t>ANCAK, KAYITLARDA YER ALMAYAN MAKİNE, TEÇHİZAT VE DEMİRBAŞLARIN RAYİÇ BEDELİ ÜZERİNDEN HESAPLANARAK ÖDENEN KDV’NİN İNDİRİMİ VE İADESİ MÜMKÜN DEĞİL, BU TUTAR, VERGİNİN ÖDENDİĞİ YILIN GELİR VEYA KURUMLAR VERGİSİ MATRAHLARININ BELİRLENMESİNDE GİDER OLARAK DİKKATE ALINABİLECEK.</a:t>
            </a:r>
          </a:p>
          <a:p>
            <a:pPr marL="0" indent="0" algn="just">
              <a:buNone/>
            </a:pPr>
            <a:endParaRPr lang="tr-TR" sz="96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33069353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marL="0" indent="0" algn="l">
              <a:buNone/>
            </a:pPr>
            <a:endParaRPr lang="tr-TR" sz="9700" b="1" dirty="0">
              <a:solidFill>
                <a:schemeClr val="accent1"/>
              </a:solidFill>
            </a:endParaRPr>
          </a:p>
          <a:p>
            <a:pPr algn="just"/>
            <a:r>
              <a:rPr lang="tr-TR" sz="9600" b="1" u="sng" dirty="0">
                <a:solidFill>
                  <a:schemeClr val="accent1"/>
                </a:solidFill>
              </a:rPr>
              <a:t>GEÇMİŞE DÖNÜK KDV TARHİYATI YAPILMAMA GARANTİSİ!</a:t>
            </a:r>
          </a:p>
          <a:p>
            <a:pPr marL="0" indent="0" algn="just">
              <a:buNone/>
            </a:pPr>
            <a:r>
              <a:rPr lang="tr-TR" sz="9600" b="1" dirty="0">
                <a:solidFill>
                  <a:schemeClr val="accent1"/>
                </a:solidFill>
              </a:rPr>
              <a:t>STOK BEYANI/AFFI KAPSAMINDA BEYANDA BULUNAN MÜKELLEFLERE, BELGESİZ MAL BULUNDURDUĞU GEREKÇESİYLE (KDVK MAD. 9/2) MALIN EMSAL BEDELİ ÜZERİNDEN RE’SEN CEZALI KDV TARHİYATI YAPILMAYACAK.</a:t>
            </a:r>
          </a:p>
          <a:p>
            <a:pPr algn="l"/>
            <a:r>
              <a:rPr lang="tr-TR" sz="9600" b="1" u="sng" dirty="0">
                <a:solidFill>
                  <a:schemeClr val="accent1"/>
                </a:solidFill>
              </a:rPr>
              <a:t>BEYAN EDİLEN KIYMETLER İÇİN ÖZEL KARŞILIK AYRILACAK!</a:t>
            </a:r>
          </a:p>
          <a:p>
            <a:pPr marL="0" indent="0" algn="just">
              <a:buNone/>
            </a:pPr>
            <a:r>
              <a:rPr lang="tr-TR" sz="9600" b="1" dirty="0">
                <a:solidFill>
                  <a:schemeClr val="accent1"/>
                </a:solidFill>
              </a:rPr>
              <a:t>BİLANÇO ESASINA GÖRE DEFTER TUTAN MÜKELLEFLER, AKTİFLERİNE İNTİKAL ETTİRDİKLERİ EMTİA İÇİN AYRI (525 KAYDA ALINAN EMTİA ÖZEL KARŞILIK HESABI); MAKİNE, TEÇHİZAT VE DEMİRBAŞLAR İÇİN AYRI (526 DEMİRBAŞ MAKİNE VE TEÇHİZAT ÖZEL KARŞILIK HESABI) OLMAK ÜZERE PASİFTE KARŞILIK HESABI AÇACAKLAR.</a:t>
            </a:r>
          </a:p>
          <a:p>
            <a:pPr marL="0" indent="0">
              <a:buNone/>
            </a:pPr>
            <a:br>
              <a:rPr lang="tr-TR" sz="9600" b="1" dirty="0">
                <a:solidFill>
                  <a:schemeClr val="accent1"/>
                </a:solidFill>
              </a:rPr>
            </a:br>
            <a:endParaRPr lang="tr-TR" sz="96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588626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algn="just"/>
            <a:r>
              <a:rPr lang="tr-TR" sz="11200" b="1" dirty="0">
                <a:solidFill>
                  <a:schemeClr val="accent1"/>
                </a:solidFill>
              </a:rPr>
              <a:t>EMTİA İÇİN AYRILAN KARŞILIK, ORTAKLARA DAĞITILMASI VEYA İŞLETMENİN TASFİYE EDİLMESİ HÂLİNDE, SERMAYENİN UNSURU SAYILACAK VE VERGİLENDİRİLMEYECEK. </a:t>
            </a:r>
          </a:p>
          <a:p>
            <a:pPr algn="just"/>
            <a:r>
              <a:rPr lang="tr-TR" sz="11200" b="1" dirty="0">
                <a:solidFill>
                  <a:schemeClr val="accent1"/>
                </a:solidFill>
              </a:rPr>
              <a:t>MAKİNE, TEÇHİZAT VE DEMİRBAŞLAR AYRICA ENVANTERE KAYDEDİLECEK VE AYRILAN KARŞILIK BİRİKMİŞ AMORTİSMAN OLARAK KABUL EDİLECEK. BİLDİRİME DAHİL EDİLEN MAKİNE, TEÇHİZAT VE DEMİRBAŞLAR İÇİN AMORTİSMAN AYRILMAYACAK.</a:t>
            </a:r>
          </a:p>
          <a:p>
            <a:pPr algn="just"/>
            <a:r>
              <a:rPr lang="tr-TR" sz="11200" b="1" dirty="0">
                <a:solidFill>
                  <a:schemeClr val="accent1"/>
                </a:solidFill>
              </a:rPr>
              <a:t>İŞLETME HESABI ESASINA GÖRE DEFTER TUTAN MÜKELLEFLER İSE BEYAN ETTİKLERİ EMTİAYI DEFTERLERİNİN GİDER KISMINA SATIN ALINAN MAL OLARAK KAYDEDECEKLER.</a:t>
            </a:r>
          </a:p>
          <a:p>
            <a:pPr marL="0" indent="0" algn="just">
              <a:buNone/>
            </a:pPr>
            <a:br>
              <a:rPr lang="tr-TR" sz="9600" b="1" dirty="0">
                <a:solidFill>
                  <a:schemeClr val="accent1"/>
                </a:solidFill>
              </a:rPr>
            </a:br>
            <a:endParaRPr lang="tr-TR" sz="96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24729784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25000" lnSpcReduction="20000"/>
          </a:bodyPr>
          <a:lstStyle/>
          <a:p>
            <a:pPr algn="just"/>
            <a:r>
              <a:rPr lang="tr-TR" sz="11200" b="1" u="sng" dirty="0">
                <a:solidFill>
                  <a:schemeClr val="accent1"/>
                </a:solidFill>
              </a:rPr>
              <a:t>MALİYE, STOK BEYANINDA BULUNANLARI SONRADAN KONTROL EDEBİLİR Mİ? </a:t>
            </a:r>
          </a:p>
          <a:p>
            <a:pPr algn="just"/>
            <a:r>
              <a:rPr lang="tr-TR" sz="11200" b="1" dirty="0">
                <a:solidFill>
                  <a:schemeClr val="accent1"/>
                </a:solidFill>
              </a:rPr>
              <a:t>EVET, BU BEYANLARIN DOĞRULUĞU VE YERİNDELİĞİ MALİYE TARAFINDAN HER ZAMAN KONTROL EDİLEBİLİR. ANCAK, MALİYE 7326 SAYILI KANUN HARİÇ BUGÜNE KADAR ÇIKARILAN YAPILANDIRMA YASALARI KAPSAMINDA YAPILAN STOK BEYANLARINI SONRADAN HİÇ KONTROL ETMEDİ VE İNCELEMEDİ.</a:t>
            </a:r>
          </a:p>
          <a:p>
            <a:pPr algn="just"/>
            <a:r>
              <a:rPr lang="tr-TR" sz="11200" b="1" dirty="0">
                <a:solidFill>
                  <a:schemeClr val="accent1"/>
                </a:solidFill>
              </a:rPr>
              <a:t>MALİYE, SADECE 7326 SAYILI KANUNA İLİŞKİN BAŞVURU SÜRESİNİN SONA ERDİĞİ 30 EYLÜL 2021 TARİHİ SONRASINDA, YAPILAN STOK BEYANLARINI VE EKİ ENVANTER LİSTELERİNİ BELİRLİ KRİTERLERE GÖRE ANALİZ EDEREK, RİSKLİ OLAN BEYANLARI TESPİT ETTİ. </a:t>
            </a:r>
          </a:p>
          <a:p>
            <a:pPr algn="just"/>
            <a:endParaRPr lang="tr-TR" sz="3400" b="1" dirty="0">
              <a:solidFill>
                <a:schemeClr val="accent1"/>
              </a:solidFill>
            </a:endParaRPr>
          </a:p>
        </p:txBody>
      </p:sp>
    </p:spTree>
    <p:extLst>
      <p:ext uri="{BB962C8B-B14F-4D97-AF65-F5344CB8AC3E}">
        <p14:creationId xmlns:p14="http://schemas.microsoft.com/office/powerpoint/2010/main" val="420856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F4C1FD1A-7461-47FF-B72A-E3AC2F35BAB6}" type="slidenum">
              <a:rPr lang="tr-TR" smtClean="0">
                <a:solidFill>
                  <a:prstClr val="black"/>
                </a:solidFill>
              </a:rPr>
              <a:pPr/>
              <a:t>7</a:t>
            </a:fld>
            <a:endParaRPr lang="tr-TR">
              <a:solidFill>
                <a:prstClr val="black"/>
              </a:solidFill>
            </a:endParaRPr>
          </a:p>
        </p:txBody>
      </p:sp>
      <p:sp>
        <p:nvSpPr>
          <p:cNvPr id="4" name="Metin kutusu 3"/>
          <p:cNvSpPr txBox="1"/>
          <p:nvPr/>
        </p:nvSpPr>
        <p:spPr>
          <a:xfrm>
            <a:off x="1991544" y="1268760"/>
            <a:ext cx="8352928" cy="369332"/>
          </a:xfrm>
          <a:prstGeom prst="rect">
            <a:avLst/>
          </a:prstGeom>
          <a:noFill/>
        </p:spPr>
        <p:txBody>
          <a:bodyPr wrap="square" rtlCol="0">
            <a:spAutoFit/>
          </a:bodyPr>
          <a:lstStyle/>
          <a:p>
            <a:pPr marL="285750" indent="-285750">
              <a:buFont typeface="Arial" panose="020B0604020202020204" pitchFamily="34" charset="0"/>
              <a:buChar char="•"/>
            </a:pPr>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423292313"/>
              </p:ext>
            </p:extLst>
          </p:nvPr>
        </p:nvGraphicFramePr>
        <p:xfrm>
          <a:off x="1625600" y="1376855"/>
          <a:ext cx="8430841" cy="5118536"/>
        </p:xfrm>
        <a:graphic>
          <a:graphicData uri="http://schemas.openxmlformats.org/drawingml/2006/table">
            <a:tbl>
              <a:tblPr firstRow="1" bandRow="1">
                <a:tableStyleId>{5C22544A-7EE6-4342-B048-85BDC9FD1C3A}</a:tableStyleId>
              </a:tblPr>
              <a:tblGrid>
                <a:gridCol w="2168092">
                  <a:extLst>
                    <a:ext uri="{9D8B030D-6E8A-4147-A177-3AD203B41FA5}">
                      <a16:colId xmlns:a16="http://schemas.microsoft.com/office/drawing/2014/main" val="20000"/>
                    </a:ext>
                  </a:extLst>
                </a:gridCol>
                <a:gridCol w="6262749">
                  <a:extLst>
                    <a:ext uri="{9D8B030D-6E8A-4147-A177-3AD203B41FA5}">
                      <a16:colId xmlns:a16="http://schemas.microsoft.com/office/drawing/2014/main" val="20001"/>
                    </a:ext>
                  </a:extLst>
                </a:gridCol>
              </a:tblGrid>
              <a:tr h="460946">
                <a:tc>
                  <a:txBody>
                    <a:bodyPr/>
                    <a:lstStyle/>
                    <a:p>
                      <a:pPr algn="ctr"/>
                      <a:r>
                        <a:rPr lang="tr-TR" baseline="0" dirty="0"/>
                        <a:t>MADDE</a:t>
                      </a:r>
                      <a:endParaRPr lang="tr-TR" baseline="0" dirty="0">
                        <a:solidFill>
                          <a:schemeClr val="accent2">
                            <a:lumMod val="50000"/>
                          </a:schemeClr>
                        </a:solidFill>
                      </a:endParaRPr>
                    </a:p>
                  </a:txBody>
                  <a:tcPr/>
                </a:tc>
                <a:tc>
                  <a:txBody>
                    <a:bodyPr/>
                    <a:lstStyle/>
                    <a:p>
                      <a:pPr marL="0" algn="ctr" defTabSz="914400" rtl="0" eaLnBrk="1" latinLnBrk="0" hangingPunct="1"/>
                      <a:r>
                        <a:rPr lang="tr-TR" baseline="0" dirty="0"/>
                        <a:t>İÇERİK</a:t>
                      </a:r>
                      <a:endParaRPr lang="tr-TR" sz="1800" b="1" kern="1200" baseline="0" dirty="0">
                        <a:solidFill>
                          <a:schemeClr val="accent2">
                            <a:lumMod val="50000"/>
                          </a:schemeClr>
                        </a:solidFill>
                        <a:latin typeface="+mn-lt"/>
                        <a:ea typeface="+mn-ea"/>
                        <a:cs typeface="+mn-cs"/>
                      </a:endParaRPr>
                    </a:p>
                  </a:txBody>
                  <a:tcPr/>
                </a:tc>
                <a:extLst>
                  <a:ext uri="{0D108BD9-81ED-4DB2-BD59-A6C34878D82A}">
                    <a16:rowId xmlns:a16="http://schemas.microsoft.com/office/drawing/2014/main" val="10000"/>
                  </a:ext>
                </a:extLst>
              </a:tr>
              <a:tr h="460946">
                <a:tc>
                  <a:txBody>
                    <a:bodyPr/>
                    <a:lstStyle/>
                    <a:p>
                      <a:r>
                        <a:rPr lang="tr-TR" b="1" dirty="0">
                          <a:solidFill>
                            <a:srgbClr val="C00000"/>
                          </a:solidFill>
                        </a:rPr>
                        <a:t>1. Madde </a:t>
                      </a:r>
                    </a:p>
                  </a:txBody>
                  <a:tcPr/>
                </a:tc>
                <a:tc>
                  <a:txBody>
                    <a:bodyPr/>
                    <a:lstStyle/>
                    <a:p>
                      <a:r>
                        <a:rPr lang="tr-TR" b="1" dirty="0">
                          <a:solidFill>
                            <a:srgbClr val="C00000"/>
                          </a:solidFill>
                        </a:rPr>
                        <a:t>Kapsam ve tanımlar</a:t>
                      </a:r>
                    </a:p>
                  </a:txBody>
                  <a:tcPr/>
                </a:tc>
                <a:extLst>
                  <a:ext uri="{0D108BD9-81ED-4DB2-BD59-A6C34878D82A}">
                    <a16:rowId xmlns:a16="http://schemas.microsoft.com/office/drawing/2014/main" val="10001"/>
                  </a:ext>
                </a:extLst>
              </a:tr>
              <a:tr h="460946">
                <a:tc>
                  <a:txBody>
                    <a:bodyPr/>
                    <a:lstStyle/>
                    <a:p>
                      <a:r>
                        <a:rPr lang="tr-TR" b="1" dirty="0">
                          <a:solidFill>
                            <a:srgbClr val="C00000"/>
                          </a:solidFill>
                        </a:rPr>
                        <a:t>2. Madde</a:t>
                      </a:r>
                    </a:p>
                  </a:txBody>
                  <a:tcPr/>
                </a:tc>
                <a:tc>
                  <a:txBody>
                    <a:bodyPr/>
                    <a:lstStyle/>
                    <a:p>
                      <a:r>
                        <a:rPr lang="tr-TR" b="1" dirty="0">
                          <a:solidFill>
                            <a:srgbClr val="C00000"/>
                          </a:solidFill>
                        </a:rPr>
                        <a:t>Kesinleşmiş alacaklar</a:t>
                      </a:r>
                    </a:p>
                  </a:txBody>
                  <a:tcPr>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002"/>
                  </a:ext>
                </a:extLst>
              </a:tr>
              <a:tr h="460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3. Madde</a:t>
                      </a:r>
                    </a:p>
                  </a:txBody>
                  <a:tcPr/>
                </a:tc>
                <a:tc>
                  <a:txBody>
                    <a:bodyPr/>
                    <a:lstStyle/>
                    <a:p>
                      <a:r>
                        <a:rPr lang="tr-TR" b="1" dirty="0">
                          <a:solidFill>
                            <a:srgbClr val="C00000"/>
                          </a:solidFill>
                        </a:rPr>
                        <a:t>Kesinleşmemiş veya dava safhasında bulunanlar</a:t>
                      </a:r>
                    </a:p>
                  </a:txBody>
                  <a:tcPr>
                    <a:lnT w="12700" cap="flat" cmpd="sng" algn="ctr">
                      <a:solidFill>
                        <a:srgbClr val="C00000"/>
                      </a:solidFill>
                      <a:prstDash val="solid"/>
                      <a:round/>
                      <a:headEnd type="none" w="med" len="med"/>
                      <a:tailEnd type="none" w="med" len="med"/>
                    </a:lnT>
                  </a:tcPr>
                </a:tc>
                <a:extLst>
                  <a:ext uri="{0D108BD9-81ED-4DB2-BD59-A6C34878D82A}">
                    <a16:rowId xmlns:a16="http://schemas.microsoft.com/office/drawing/2014/main" val="10003"/>
                  </a:ext>
                </a:extLst>
              </a:tr>
              <a:tr h="460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4. Madde</a:t>
                      </a:r>
                    </a:p>
                  </a:txBody>
                  <a:tcPr/>
                </a:tc>
                <a:tc>
                  <a:txBody>
                    <a:bodyPr/>
                    <a:lstStyle/>
                    <a:p>
                      <a:r>
                        <a:rPr lang="tr-TR" b="1" dirty="0">
                          <a:solidFill>
                            <a:srgbClr val="C00000"/>
                          </a:solidFill>
                        </a:rPr>
                        <a:t>İnceleme ve tarhiyat safhasında</a:t>
                      </a:r>
                      <a:r>
                        <a:rPr lang="tr-TR" b="1" baseline="0" dirty="0">
                          <a:solidFill>
                            <a:srgbClr val="C00000"/>
                          </a:solidFill>
                        </a:rPr>
                        <a:t> bulunan işlemler</a:t>
                      </a:r>
                      <a:endParaRPr lang="tr-TR" b="1" dirty="0">
                        <a:solidFill>
                          <a:srgbClr val="C00000"/>
                        </a:solidFill>
                      </a:endParaRPr>
                    </a:p>
                  </a:txBody>
                  <a:tcPr/>
                </a:tc>
                <a:extLst>
                  <a:ext uri="{0D108BD9-81ED-4DB2-BD59-A6C34878D82A}">
                    <a16:rowId xmlns:a16="http://schemas.microsoft.com/office/drawing/2014/main" val="10004"/>
                  </a:ext>
                </a:extLst>
              </a:tr>
              <a:tr h="460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5. Madde</a:t>
                      </a:r>
                    </a:p>
                  </a:txBody>
                  <a:tcPr/>
                </a:tc>
                <a:tc>
                  <a:txBody>
                    <a:bodyPr/>
                    <a:lstStyle/>
                    <a:p>
                      <a:r>
                        <a:rPr lang="tr-TR" b="1" dirty="0">
                          <a:solidFill>
                            <a:srgbClr val="C00000"/>
                          </a:solidFill>
                        </a:rPr>
                        <a:t>Matrah ve vergi artırımı</a:t>
                      </a:r>
                    </a:p>
                  </a:txBody>
                  <a:tcPr/>
                </a:tc>
                <a:extLst>
                  <a:ext uri="{0D108BD9-81ED-4DB2-BD59-A6C34878D82A}">
                    <a16:rowId xmlns:a16="http://schemas.microsoft.com/office/drawing/2014/main" val="10005"/>
                  </a:ext>
                </a:extLst>
              </a:tr>
              <a:tr h="460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a:solidFill>
                            <a:srgbClr val="C00000"/>
                          </a:solidFill>
                          <a:latin typeface="+mn-lt"/>
                          <a:ea typeface="+mn-ea"/>
                          <a:cs typeface="+mn-cs"/>
                        </a:rPr>
                        <a:t>6. Madde</a:t>
                      </a:r>
                    </a:p>
                  </a:txBody>
                  <a:tcPr/>
                </a:tc>
                <a:tc>
                  <a:txBody>
                    <a:bodyPr/>
                    <a:lstStyle/>
                    <a:p>
                      <a:r>
                        <a:rPr lang="tr-TR" sz="1800" b="1" kern="1200" dirty="0">
                          <a:solidFill>
                            <a:srgbClr val="C00000"/>
                          </a:solidFill>
                          <a:latin typeface="+mn-lt"/>
                          <a:ea typeface="+mn-ea"/>
                          <a:cs typeface="+mn-cs"/>
                        </a:rPr>
                        <a:t>İşletme kayıtlarının düzeltilmesi</a:t>
                      </a:r>
                    </a:p>
                  </a:txBody>
                  <a:tcPr/>
                </a:tc>
                <a:extLst>
                  <a:ext uri="{0D108BD9-81ED-4DB2-BD59-A6C34878D82A}">
                    <a16:rowId xmlns:a16="http://schemas.microsoft.com/office/drawing/2014/main" val="10006"/>
                  </a:ext>
                </a:extLst>
              </a:tr>
              <a:tr h="662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7 ve 8. Maddeler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Sosyal Güvenlik Kurumu alacakları</a:t>
                      </a:r>
                    </a:p>
                  </a:txBody>
                  <a:tcPr/>
                </a:tc>
                <a:extLst>
                  <a:ext uri="{0D108BD9-81ED-4DB2-BD59-A6C34878D82A}">
                    <a16:rowId xmlns:a16="http://schemas.microsoft.com/office/drawing/2014/main" val="10007"/>
                  </a:ext>
                </a:extLst>
              </a:tr>
              <a:tr h="460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9. Maddeler</a:t>
                      </a:r>
                    </a:p>
                  </a:txBody>
                  <a:tcPr/>
                </a:tc>
                <a:tc>
                  <a:txBody>
                    <a:bodyPr/>
                    <a:lstStyle/>
                    <a:p>
                      <a:r>
                        <a:rPr lang="tr-TR" b="1" dirty="0">
                          <a:solidFill>
                            <a:srgbClr val="C00000"/>
                          </a:solidFill>
                        </a:rPr>
                        <a:t>Ortak hükümler</a:t>
                      </a:r>
                    </a:p>
                  </a:txBody>
                  <a:tcPr/>
                </a:tc>
                <a:extLst>
                  <a:ext uri="{0D108BD9-81ED-4DB2-BD59-A6C34878D82A}">
                    <a16:rowId xmlns:a16="http://schemas.microsoft.com/office/drawing/2014/main" val="10008"/>
                  </a:ext>
                </a:extLst>
              </a:tr>
              <a:tr h="7687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solidFill>
                            <a:srgbClr val="C00000"/>
                          </a:solidFill>
                        </a:rPr>
                        <a:t>10. Madde</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tr-TR" b="1" dirty="0">
                          <a:solidFill>
                            <a:srgbClr val="C00000"/>
                          </a:solidFill>
                        </a:rPr>
                        <a:t>Diğer hükümler</a:t>
                      </a:r>
                    </a:p>
                    <a:p>
                      <a:pPr marL="285750" marR="0" indent="-285750" algn="just" defTabSz="914400" rtl="0" eaLnBrk="1" fontAlgn="auto" latinLnBrk="0" hangingPunct="1">
                        <a:lnSpc>
                          <a:spcPct val="100000"/>
                        </a:lnSpc>
                        <a:spcBef>
                          <a:spcPts val="0"/>
                        </a:spcBef>
                        <a:spcAft>
                          <a:spcPts val="0"/>
                        </a:spcAft>
                        <a:buClrTx/>
                        <a:buSzTx/>
                        <a:buFontTx/>
                        <a:buChar char="-"/>
                        <a:tabLst/>
                        <a:defRPr/>
                      </a:pPr>
                      <a:r>
                        <a:rPr lang="tr-TR" b="1" dirty="0">
                          <a:solidFill>
                            <a:srgbClr val="C00000"/>
                          </a:solidFill>
                        </a:rPr>
                        <a:t>Çeşitli kurum alacakları </a:t>
                      </a:r>
                    </a:p>
                  </a:txBody>
                  <a:tcPr/>
                </a:tc>
                <a:extLst>
                  <a:ext uri="{0D108BD9-81ED-4DB2-BD59-A6C34878D82A}">
                    <a16:rowId xmlns:a16="http://schemas.microsoft.com/office/drawing/2014/main" val="10009"/>
                  </a:ext>
                </a:extLst>
              </a:tr>
            </a:tbl>
          </a:graphicData>
        </a:graphic>
      </p:graphicFrame>
      <p:sp>
        <p:nvSpPr>
          <p:cNvPr id="5" name="Metin kutusu 4">
            <a:extLst>
              <a:ext uri="{FF2B5EF4-FFF2-40B4-BE49-F238E27FC236}">
                <a16:creationId xmlns:a16="http://schemas.microsoft.com/office/drawing/2014/main" id="{59BB0AF1-23EA-72FE-F438-9A8E6B756DF8}"/>
              </a:ext>
            </a:extLst>
          </p:cNvPr>
          <p:cNvSpPr txBox="1"/>
          <p:nvPr/>
        </p:nvSpPr>
        <p:spPr>
          <a:xfrm>
            <a:off x="2049517" y="599090"/>
            <a:ext cx="8006923" cy="646331"/>
          </a:xfrm>
          <a:prstGeom prst="rect">
            <a:avLst/>
          </a:prstGeom>
          <a:noFill/>
        </p:spPr>
        <p:txBody>
          <a:bodyPr wrap="square" rtlCol="0">
            <a:spAutoFit/>
          </a:bodyPr>
          <a:lstStyle/>
          <a:p>
            <a:r>
              <a:rPr lang="tr-TR" b="1" dirty="0">
                <a:solidFill>
                  <a:schemeClr val="bg1"/>
                </a:solidFill>
              </a:rPr>
              <a:t>YAPILANDIRMANIN KAPSAMIYAPILANDIRMANIN KAPSAMIYAPILANDIRMANIN KAPSAMI</a:t>
            </a:r>
            <a:endParaRPr lang="tr-TR" dirty="0"/>
          </a:p>
        </p:txBody>
      </p:sp>
      <p:sp>
        <p:nvSpPr>
          <p:cNvPr id="7" name="Başlık 1">
            <a:extLst>
              <a:ext uri="{FF2B5EF4-FFF2-40B4-BE49-F238E27FC236}">
                <a16:creationId xmlns:a16="http://schemas.microsoft.com/office/drawing/2014/main" id="{8DFCF522-C8B9-90C0-41C6-DB7CC83FF67B}"/>
              </a:ext>
            </a:extLst>
          </p:cNvPr>
          <p:cNvSpPr txBox="1">
            <a:spLocks/>
          </p:cNvSpPr>
          <p:nvPr/>
        </p:nvSpPr>
        <p:spPr>
          <a:xfrm>
            <a:off x="1625600" y="666497"/>
            <a:ext cx="8430840" cy="604603"/>
          </a:xfrm>
          <a:prstGeom prst="rect">
            <a:avLst/>
          </a:prstGeom>
          <a:solidFill>
            <a:schemeClr val="accent1"/>
          </a:solidFill>
        </p:spPr>
        <p:txBody>
          <a:bodyPr>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a:solidFill>
                  <a:schemeClr val="bg1"/>
                </a:solidFill>
              </a:rPr>
              <a:t>YAPILANDIRMAYA GENEL BAKIŞ</a:t>
            </a:r>
          </a:p>
        </p:txBody>
      </p:sp>
    </p:spTree>
    <p:extLst>
      <p:ext uri="{BB962C8B-B14F-4D97-AF65-F5344CB8AC3E}">
        <p14:creationId xmlns:p14="http://schemas.microsoft.com/office/powerpoint/2010/main" val="23789050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02372"/>
            <a:ext cx="10537371" cy="4477406"/>
          </a:xfrm>
        </p:spPr>
        <p:txBody>
          <a:bodyPr>
            <a:normAutofit fontScale="25000" lnSpcReduction="20000"/>
          </a:bodyPr>
          <a:lstStyle/>
          <a:p>
            <a:pPr algn="just"/>
            <a:endParaRPr lang="tr-TR" sz="11200" b="1" dirty="0">
              <a:solidFill>
                <a:schemeClr val="accent1"/>
              </a:solidFill>
            </a:endParaRPr>
          </a:p>
          <a:p>
            <a:pPr algn="just"/>
            <a:r>
              <a:rPr lang="tr-TR" sz="11200" b="1" dirty="0">
                <a:solidFill>
                  <a:schemeClr val="accent1"/>
                </a:solidFill>
              </a:rPr>
              <a:t>BU KAPSAMDA STOK BEYANLARI RİSKLİ BULUNAN YAKLAŞIK 400 MÜKELLEFİ AŞAĞIDAKİ İKİ GRUPTA TOPLADI: </a:t>
            </a:r>
          </a:p>
          <a:p>
            <a:pPr algn="just"/>
            <a:r>
              <a:rPr lang="tr-TR" sz="11200" b="1" u="sng" dirty="0">
                <a:solidFill>
                  <a:schemeClr val="accent1"/>
                </a:solidFill>
              </a:rPr>
              <a:t>BİRİNCİ GRUP,</a:t>
            </a:r>
            <a:r>
              <a:rPr lang="tr-TR" sz="11200" b="1" dirty="0">
                <a:solidFill>
                  <a:schemeClr val="accent1"/>
                </a:solidFill>
              </a:rPr>
              <a:t> SAHTE VEYA MUHTEVİYATI İTİBARİYLE YANILTICI BELGE DÜZENLEDİKLERİ TESPİT EDİLEN MÜKELLEFLERDEN STOK BEYANINDA BULUNANLAR; </a:t>
            </a:r>
          </a:p>
          <a:p>
            <a:pPr algn="just"/>
            <a:r>
              <a:rPr lang="tr-TR" sz="11200" b="1" u="sng" dirty="0">
                <a:solidFill>
                  <a:schemeClr val="accent1"/>
                </a:solidFill>
              </a:rPr>
              <a:t>İKİNCİ GRUP İSE</a:t>
            </a:r>
            <a:r>
              <a:rPr lang="tr-TR" sz="11200" b="1" dirty="0">
                <a:solidFill>
                  <a:schemeClr val="accent1"/>
                </a:solidFill>
              </a:rPr>
              <a:t>, SAHTE BELGE KULLANMA BEYANNAME VERMEME, ADRESİNDE BULUNAMAMA, DEFTER VE BELGE İBRAZ ETMEME OLUMSUZ TESPİTLERİ NEDENİYLE ÖZEL ESASLARA TABİ OLANLAR İLE İŞLETMENİN ESAS FAALİYET KONUSU DIŞINDA STOK BEYANINDA BULUNANLAR. </a:t>
            </a:r>
            <a:endParaRPr lang="tr-TR" sz="3400" b="1" dirty="0">
              <a:solidFill>
                <a:schemeClr val="accent1"/>
              </a:solidFill>
            </a:endParaRPr>
          </a:p>
        </p:txBody>
      </p:sp>
    </p:spTree>
    <p:extLst>
      <p:ext uri="{BB962C8B-B14F-4D97-AF65-F5344CB8AC3E}">
        <p14:creationId xmlns:p14="http://schemas.microsoft.com/office/powerpoint/2010/main" val="11472646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73950" y="2007476"/>
            <a:ext cx="10537371" cy="4382814"/>
          </a:xfrm>
        </p:spPr>
        <p:txBody>
          <a:bodyPr>
            <a:normAutofit fontScale="32500" lnSpcReduction="20000"/>
          </a:bodyPr>
          <a:lstStyle/>
          <a:p>
            <a:pPr algn="just"/>
            <a:r>
              <a:rPr lang="tr-TR" sz="11200" b="1" dirty="0">
                <a:solidFill>
                  <a:schemeClr val="accent1"/>
                </a:solidFill>
              </a:rPr>
              <a:t>YAPILAN ARAŞTIRMA VE İNCELEME SONUCUNDA, BEYANLARI RİSKLİ BULUNAN BU 400 MÜKELLEFTEN GERÇEĞE AYKIRI VE GERÇEK DURUMU YANSITMADIĞI ANLAŞILANLARIN STOK BEYANLARI İPTAL EDİLMEK SURETİYLE DÜZELTİLDİ.</a:t>
            </a:r>
          </a:p>
          <a:p>
            <a:pPr algn="just"/>
            <a:br>
              <a:rPr lang="tr-TR" sz="9600" b="1" dirty="0">
                <a:solidFill>
                  <a:schemeClr val="accent1"/>
                </a:solidFill>
              </a:rPr>
            </a:br>
            <a:endParaRPr lang="tr-TR" sz="9600" b="1" dirty="0">
              <a:solidFill>
                <a:schemeClr val="accent1"/>
              </a:solidFill>
            </a:endParaRPr>
          </a:p>
          <a:p>
            <a:pPr algn="just"/>
            <a:endParaRPr lang="tr-TR" sz="3400" b="1" dirty="0">
              <a:solidFill>
                <a:schemeClr val="accent1"/>
              </a:solidFill>
            </a:endParaRPr>
          </a:p>
        </p:txBody>
      </p:sp>
    </p:spTree>
    <p:extLst>
      <p:ext uri="{BB962C8B-B14F-4D97-AF65-F5344CB8AC3E}">
        <p14:creationId xmlns:p14="http://schemas.microsoft.com/office/powerpoint/2010/main" val="27441214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08687"/>
            <a:ext cx="10537371" cy="4571091"/>
          </a:xfrm>
        </p:spPr>
        <p:txBody>
          <a:bodyPr>
            <a:normAutofit fontScale="25000" lnSpcReduction="20000"/>
          </a:bodyPr>
          <a:lstStyle/>
          <a:p>
            <a:pPr algn="just"/>
            <a:r>
              <a:rPr lang="tr-TR" sz="11200" b="1" dirty="0">
                <a:solidFill>
                  <a:schemeClr val="accent1"/>
                </a:solidFill>
              </a:rPr>
              <a:t>STOK BEYANININ SAĞLADIĞI AVANTAJLAR!</a:t>
            </a:r>
          </a:p>
          <a:p>
            <a:pPr marL="0" indent="0" algn="l">
              <a:buNone/>
            </a:pPr>
            <a:endParaRPr lang="tr-TR" sz="11200" b="1" dirty="0">
              <a:solidFill>
                <a:schemeClr val="accent1"/>
              </a:solidFill>
            </a:endParaRPr>
          </a:p>
          <a:p>
            <a:pPr marL="0" indent="0" algn="just">
              <a:buNone/>
            </a:pPr>
            <a:r>
              <a:rPr lang="tr-TR" sz="11200" b="1" dirty="0">
                <a:solidFill>
                  <a:schemeClr val="accent1"/>
                </a:solidFill>
              </a:rPr>
              <a:t>1) Faturasız emtia, makine, teçhizat ve demirbaşların faturası Devletten alınmış olacak.</a:t>
            </a:r>
          </a:p>
          <a:p>
            <a:pPr marL="0" indent="0" algn="just">
              <a:buNone/>
            </a:pPr>
            <a:r>
              <a:rPr lang="tr-TR" sz="11200" b="1" dirty="0">
                <a:solidFill>
                  <a:schemeClr val="accent1"/>
                </a:solidFill>
              </a:rPr>
              <a:t>2) Faturasız </a:t>
            </a:r>
            <a:r>
              <a:rPr lang="tr-TR" sz="11200" b="1" dirty="0">
                <a:solidFill>
                  <a:schemeClr val="accent1"/>
                </a:solidFill>
                <a:hlinkClick r:id="rId3" tooltip="emtia">
                  <a:extLst>
                    <a:ext uri="{A12FA001-AC4F-418D-AE19-62706E023703}">
                      <ahyp:hlinkClr xmlns:ahyp="http://schemas.microsoft.com/office/drawing/2018/hyperlinkcolor" val="tx"/>
                    </a:ext>
                  </a:extLst>
                </a:hlinkClick>
              </a:rPr>
              <a:t>emtia</a:t>
            </a:r>
            <a:r>
              <a:rPr lang="tr-TR" sz="11200" b="1" dirty="0">
                <a:solidFill>
                  <a:schemeClr val="accent1"/>
                </a:solidFill>
              </a:rPr>
              <a:t>, makine, teçhizat ve demirbaşlar düşük bir KDV ödenerek kayıtlara alınmış olacak.</a:t>
            </a:r>
          </a:p>
          <a:p>
            <a:pPr marL="0" indent="0" algn="just">
              <a:buNone/>
            </a:pPr>
            <a:r>
              <a:rPr lang="tr-TR" sz="11200" b="1" dirty="0">
                <a:solidFill>
                  <a:schemeClr val="accent1"/>
                </a:solidFill>
              </a:rPr>
              <a:t>3) Faturasız mal bulundurulduğu gerekçesiyle, KDV Kanunu’nun 9/2 maddesi kapsamında cezalı KDV tarhiyatı yapılma riski ortadan kaldırılmış olacak.</a:t>
            </a:r>
          </a:p>
          <a:p>
            <a:pPr marL="0" indent="0" algn="just">
              <a:buNone/>
            </a:pPr>
            <a:r>
              <a:rPr lang="tr-TR" sz="11200" b="1" dirty="0">
                <a:solidFill>
                  <a:schemeClr val="accent1"/>
                </a:solidFill>
              </a:rPr>
              <a:t>4) Emtia için ödenen KDV indirim konusu yapılabilecek.</a:t>
            </a:r>
          </a:p>
        </p:txBody>
      </p:sp>
    </p:spTree>
    <p:extLst>
      <p:ext uri="{BB962C8B-B14F-4D97-AF65-F5344CB8AC3E}">
        <p14:creationId xmlns:p14="http://schemas.microsoft.com/office/powerpoint/2010/main" val="25808916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08687"/>
            <a:ext cx="10537371" cy="4571091"/>
          </a:xfrm>
        </p:spPr>
        <p:txBody>
          <a:bodyPr>
            <a:normAutofit fontScale="25000" lnSpcReduction="20000"/>
          </a:bodyPr>
          <a:lstStyle/>
          <a:p>
            <a:pPr algn="just"/>
            <a:r>
              <a:rPr lang="tr-TR" sz="11200" b="1" dirty="0">
                <a:solidFill>
                  <a:schemeClr val="accent1"/>
                </a:solidFill>
              </a:rPr>
              <a:t>STOK BEYANININ SAĞLADIĞI AVANTAJLAR!</a:t>
            </a:r>
          </a:p>
          <a:p>
            <a:pPr marL="0" indent="0" algn="just">
              <a:buNone/>
            </a:pPr>
            <a:r>
              <a:rPr lang="tr-TR" sz="11200" b="1" dirty="0">
                <a:solidFill>
                  <a:schemeClr val="accent1"/>
                </a:solidFill>
              </a:rPr>
              <a:t>5) Kayıtlara alınan makine, teçhizat ve demirbaşlar bilançoda 25 kodlu grupta yani bilançonun aktifinde artışa neden olacak. Karşılık hesabı da 5 kodlu grupta yer alacak, bu şekilde işletmenin öz kaynaklarında da bir artış sağlanmış olacak.</a:t>
            </a:r>
          </a:p>
          <a:p>
            <a:pPr marL="0" indent="0" algn="just">
              <a:buNone/>
            </a:pPr>
            <a:r>
              <a:rPr lang="tr-TR" sz="11200" b="1" dirty="0">
                <a:solidFill>
                  <a:schemeClr val="accent1"/>
                </a:solidFill>
              </a:rPr>
              <a:t>6) Bildirilen emtianın değeri kaç TL ise, o kadar para işletmeden vergisiz olarak çekilebilecek.</a:t>
            </a:r>
          </a:p>
          <a:p>
            <a:pPr marL="0" indent="0" algn="just">
              <a:buNone/>
            </a:pPr>
            <a:r>
              <a:rPr lang="tr-TR" sz="11200" b="1" dirty="0">
                <a:solidFill>
                  <a:schemeClr val="accent1"/>
                </a:solidFill>
              </a:rPr>
              <a:t>7) Devlet güvencesinde geleceğe yönelik risksiz, düşük KDV’li stok yaratılacak.</a:t>
            </a:r>
          </a:p>
        </p:txBody>
      </p:sp>
    </p:spTree>
    <p:extLst>
      <p:ext uri="{BB962C8B-B14F-4D97-AF65-F5344CB8AC3E}">
        <p14:creationId xmlns:p14="http://schemas.microsoft.com/office/powerpoint/2010/main" val="14391920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İŞLETMEDE BULUNDUĞU HALDE KAYITLARDA </a:t>
            </a:r>
            <a:br>
              <a:rPr lang="tr-TR" altLang="tr-TR" sz="4000" b="1" dirty="0">
                <a:solidFill>
                  <a:schemeClr val="bg1"/>
                </a:solidFill>
              </a:rPr>
            </a:br>
            <a:r>
              <a:rPr lang="tr-TR" altLang="tr-TR" sz="4000" b="1" dirty="0">
                <a:solidFill>
                  <a:schemeClr val="bg1"/>
                </a:solidFill>
              </a:rPr>
              <a:t>YER ALMAYAN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08687"/>
            <a:ext cx="10537371" cy="4571091"/>
          </a:xfrm>
        </p:spPr>
        <p:txBody>
          <a:bodyPr>
            <a:normAutofit fontScale="25000" lnSpcReduction="20000"/>
          </a:bodyPr>
          <a:lstStyle/>
          <a:p>
            <a:pPr algn="just"/>
            <a:r>
              <a:rPr lang="tr-TR" sz="9600" b="1" dirty="0">
                <a:solidFill>
                  <a:schemeClr val="accent1"/>
                </a:solidFill>
              </a:rPr>
              <a:t>STOK BEYANININ DEZAVANTAJLARI</a:t>
            </a:r>
          </a:p>
          <a:p>
            <a:pPr marL="0" indent="0" algn="l">
              <a:buNone/>
            </a:pPr>
            <a:endParaRPr lang="tr-TR" sz="9600" b="1" dirty="0">
              <a:solidFill>
                <a:schemeClr val="accent1"/>
              </a:solidFill>
            </a:endParaRPr>
          </a:p>
          <a:p>
            <a:pPr marL="0" indent="0" algn="l">
              <a:buNone/>
            </a:pPr>
            <a:r>
              <a:rPr lang="tr-TR" sz="9600" b="1" dirty="0">
                <a:solidFill>
                  <a:schemeClr val="accent1"/>
                </a:solidFill>
              </a:rPr>
              <a:t>1) Kayda alınan faturasız makine, teçhizat ve demirbaşlar için ödenen KDV indirim konusu yapılamayacak,</a:t>
            </a:r>
          </a:p>
          <a:p>
            <a:pPr marL="0" indent="0" algn="l">
              <a:buNone/>
            </a:pPr>
            <a:endParaRPr lang="tr-TR" sz="9600" b="1" dirty="0">
              <a:solidFill>
                <a:schemeClr val="accent1"/>
              </a:solidFill>
            </a:endParaRPr>
          </a:p>
          <a:p>
            <a:pPr marL="0" indent="0" algn="l">
              <a:buNone/>
            </a:pPr>
            <a:r>
              <a:rPr lang="tr-TR" sz="9600" b="1" dirty="0">
                <a:solidFill>
                  <a:schemeClr val="accent1"/>
                </a:solidFill>
              </a:rPr>
              <a:t>2) Kayda alınan makine, teçhizat ve demirbaşlar için özel karşılık hesabına alınan tutar sermayeye eklenemeyecek, bunlar için amortisman ayrılamayacak,</a:t>
            </a:r>
          </a:p>
          <a:p>
            <a:pPr marL="0" indent="0" algn="l">
              <a:buNone/>
            </a:pPr>
            <a:endParaRPr lang="tr-TR" sz="9600" b="1" dirty="0">
              <a:solidFill>
                <a:schemeClr val="accent1"/>
              </a:solidFill>
            </a:endParaRPr>
          </a:p>
          <a:p>
            <a:pPr marL="0" indent="0" algn="l">
              <a:buNone/>
            </a:pPr>
            <a:r>
              <a:rPr lang="tr-TR" sz="9600" b="1" dirty="0">
                <a:solidFill>
                  <a:schemeClr val="accent1"/>
                </a:solidFill>
              </a:rPr>
              <a:t>3)  Kayda alınan makine, teçhizat ve demirbaşların satış bedelinin tamamı, duran varlık satış karı olarak vergilendirilecek.</a:t>
            </a: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29707728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KAYITLARDA YER ALDIĞI HALDE İŞLETMEDE </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25000" lnSpcReduction="20000"/>
          </a:bodyPr>
          <a:lstStyle/>
          <a:p>
            <a:pPr algn="just"/>
            <a:r>
              <a:rPr lang="tr-TR" altLang="tr-TR" sz="9600" b="1" dirty="0">
                <a:solidFill>
                  <a:schemeClr val="accent1"/>
                </a:solidFill>
              </a:rPr>
              <a:t>MÜKELLEFLER, KAYITLARINDA YER ALDIĞI HALDE İŞLETMEDE MEVCUT OLMAYAN </a:t>
            </a:r>
            <a:r>
              <a:rPr lang="tr-TR" sz="9600" b="1" dirty="0">
                <a:solidFill>
                  <a:schemeClr val="accent1"/>
                </a:solidFill>
              </a:rPr>
              <a:t>EMTİA, MAKİNE, TEÇHİZAT VE DEMİRBAŞLARINI</a:t>
            </a:r>
            <a:r>
              <a:rPr lang="tr-TR" altLang="tr-TR" sz="9600" b="1" dirty="0">
                <a:solidFill>
                  <a:schemeClr val="accent1"/>
                </a:solidFill>
              </a:rPr>
              <a:t>, 31 MAYIS 2023 TARİHİNE KADAR FATURA DÜZENLEMEK VE HER TÜRLÜ VERGİSEL YÜKÜMLÜLÜKLERİNİ YERİNE GETİRMEK SURETİYLE KAYITLARINI DÜZELTEBİLİR.</a:t>
            </a:r>
          </a:p>
          <a:p>
            <a:pPr algn="just"/>
            <a:r>
              <a:rPr lang="tr-TR" altLang="tr-TR" sz="9600" b="1" dirty="0">
                <a:solidFill>
                  <a:schemeClr val="accent1"/>
                </a:solidFill>
              </a:rPr>
              <a:t>KANUNA GÖRE TESPİT EDİLEN BEDELLER ÜZERİNDEN KIYMETİN TABİ OLDUĞU ORANDA KDV HESAPLANIR VE 1 NO.LU KDV BEYANNAMESİNDE AÇILAN BÖLÜMDE BEYAN EDİLİR. BU BEYANA İLİŞKİN ÖDENECEK KDV TUTARI ÇIKMASI HALİNDE </a:t>
            </a:r>
            <a:r>
              <a:rPr lang="tr-TR" altLang="tr-TR" sz="9600" b="1" u="sng" dirty="0">
                <a:solidFill>
                  <a:schemeClr val="accent1"/>
                </a:solidFill>
              </a:rPr>
              <a:t>PEŞİN VEYA 3 TAKSİTTE</a:t>
            </a:r>
            <a:r>
              <a:rPr lang="tr-TR" altLang="tr-TR" sz="9600" b="1" dirty="0">
                <a:solidFill>
                  <a:schemeClr val="accent1"/>
                </a:solidFill>
              </a:rPr>
              <a:t> ÖDENİR.</a:t>
            </a:r>
          </a:p>
          <a:p>
            <a:pPr algn="just"/>
            <a:r>
              <a:rPr lang="tr-TR" sz="9600" b="1" dirty="0">
                <a:solidFill>
                  <a:schemeClr val="accent1"/>
                </a:solidFill>
              </a:rPr>
              <a:t>HASILAT ESASLI VERGİLENDİRME USULÜNE TABİ MÜKELLEFLER İÇİN BU KAPSAMDAKİ MAKİNE, TEÇHİZAT VE DEMİRBAŞLARI İÇİN TESPİT EDİLECEK KDV DÂHİL HASILATA %1,5 ORANI UYGULANARAK ÖDENECEK KDV TUTARI BELİRLENİR.</a:t>
            </a: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2122941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088730"/>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KAYITLARDA YER ALDIĞI HALDE İŞLETMEDE </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47500" lnSpcReduction="20000"/>
          </a:bodyPr>
          <a:lstStyle/>
          <a:p>
            <a:pPr algn="just"/>
            <a:r>
              <a:rPr lang="tr-TR" altLang="tr-TR" sz="9600" b="1" dirty="0">
                <a:solidFill>
                  <a:schemeClr val="accent1"/>
                </a:solidFill>
              </a:rPr>
              <a:t>MÜKELLEFLERE, </a:t>
            </a:r>
            <a:r>
              <a:rPr lang="tr-TR" altLang="tr-TR" sz="9500" b="1" dirty="0">
                <a:solidFill>
                  <a:schemeClr val="accent1"/>
                </a:solidFill>
              </a:rPr>
              <a:t>KAYITLARDAN ÇIKARDIKLARI EMTİA, MAKİNE, TEÇHİZAT VE DEMİRBAŞLARLA İLGİLİ OLARAK GEÇMİŞE YÖNELİK TARHİYAT YAPILMAYACAK, CEZA VE FAİZ UYGULANMAYACAK.</a:t>
            </a:r>
          </a:p>
          <a:p>
            <a:pPr algn="just"/>
            <a:endParaRPr lang="tr-TR" altLang="tr-TR" sz="9500" b="1" dirty="0">
              <a:solidFill>
                <a:schemeClr val="accent1"/>
              </a:solidFill>
            </a:endParaRPr>
          </a:p>
          <a:p>
            <a:pPr marL="0" indent="0" algn="l">
              <a:buNone/>
            </a:pPr>
            <a:endParaRPr lang="tr-TR" sz="9500" b="1" dirty="0">
              <a:solidFill>
                <a:schemeClr val="accent1"/>
              </a:solidFill>
            </a:endParaRP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5762429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32500" lnSpcReduction="20000"/>
          </a:bodyPr>
          <a:lstStyle/>
          <a:p>
            <a:pPr algn="just"/>
            <a:r>
              <a:rPr lang="tr-TR" sz="9600" b="1" dirty="0">
                <a:solidFill>
                  <a:schemeClr val="accent1"/>
                </a:solidFill>
              </a:rPr>
              <a:t>ŞİRKETLERİN, 31 ARALIK 2022 TARİHİ İTİBARİYLE DEFTER KAYITLARINDA VE BİLANÇOLARINDA GÖZÜKEN ANCAK KASADA MEVCUT OLMAYAN </a:t>
            </a:r>
            <a:r>
              <a:rPr lang="tr-TR" sz="11200" b="1" dirty="0">
                <a:solidFill>
                  <a:schemeClr val="accent1"/>
                </a:solidFill>
              </a:rPr>
              <a:t>“NAKİT PARALAR” </a:t>
            </a:r>
            <a:r>
              <a:rPr lang="tr-TR" sz="9600" b="1" dirty="0">
                <a:solidFill>
                  <a:schemeClr val="accent1"/>
                </a:solidFill>
              </a:rPr>
              <a:t>İLE ÖDÜNÇ PARA VERME VE BENZERİ NEDENLERLE </a:t>
            </a:r>
            <a:r>
              <a:rPr lang="tr-TR" sz="11200" b="1" dirty="0">
                <a:solidFill>
                  <a:schemeClr val="accent1"/>
                </a:solidFill>
              </a:rPr>
              <a:t>ORTAKLARINDAN ALACAKLI BULUNDUKLARI TUTARLAR</a:t>
            </a:r>
            <a:r>
              <a:rPr lang="tr-TR" sz="9600" b="1" dirty="0">
                <a:solidFill>
                  <a:schemeClr val="accent1"/>
                </a:solidFill>
              </a:rPr>
              <a:t>A VERGİ AFFI GELDİ. SÖZ KONUSU TUTARLAR, YÜZDE 3 VERGİ ÖDENMEK SURETİYLE KAYITLARDAN SİLİNEBİLECEK!</a:t>
            </a:r>
          </a:p>
          <a:p>
            <a:pPr algn="just"/>
            <a:r>
              <a:rPr lang="tr-TR" sz="9600" b="1" dirty="0">
                <a:solidFill>
                  <a:schemeClr val="accent1"/>
                </a:solidFill>
              </a:rPr>
              <a:t>BU DÜZENLEMEDEN YARARLANMAK İSTEĞE BAĞLI, ZORUNLU DEĞİL!</a:t>
            </a:r>
          </a:p>
          <a:p>
            <a:pPr algn="just"/>
            <a:endParaRPr lang="tr-TR" sz="9600" b="1" dirty="0">
              <a:solidFill>
                <a:schemeClr val="accent1"/>
              </a:solidFill>
            </a:endParaRPr>
          </a:p>
          <a:p>
            <a:pPr algn="just"/>
            <a:endParaRPr lang="tr-TR" sz="9600" b="1" dirty="0">
              <a:solidFill>
                <a:schemeClr val="accent1"/>
              </a:solidFill>
            </a:endParaRP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4247578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25000" lnSpcReduction="20000"/>
          </a:bodyPr>
          <a:lstStyle/>
          <a:p>
            <a:pPr algn="just"/>
            <a:r>
              <a:rPr lang="tr-TR" altLang="tr-TR" sz="9700" b="1" dirty="0">
                <a:solidFill>
                  <a:schemeClr val="accent1"/>
                </a:solidFill>
              </a:rPr>
              <a:t>BU DÜZENLEME İLE, BİLANÇO ESASINA TABİ KURUMLAR VERGİSİ MÜKELLEFLERİNE, İŞLETMEDE BULUNMAYAN </a:t>
            </a:r>
          </a:p>
          <a:p>
            <a:pPr marL="365760" indent="-256032" algn="just" eaLnBrk="1" fontAlgn="auto" hangingPunct="1">
              <a:lnSpc>
                <a:spcPct val="80000"/>
              </a:lnSpc>
              <a:spcAft>
                <a:spcPts val="0"/>
              </a:spcAft>
              <a:buClr>
                <a:schemeClr val="tx1"/>
              </a:buClr>
              <a:buFont typeface="Wingdings" pitchFamily="2" charset="2"/>
              <a:buChar char="Ø"/>
              <a:defRPr/>
            </a:pPr>
            <a:endParaRPr lang="tr-TR" altLang="tr-TR" sz="9700" b="1" dirty="0">
              <a:solidFill>
                <a:schemeClr val="accent1"/>
              </a:solidFill>
            </a:endParaRPr>
          </a:p>
          <a:p>
            <a:pPr marL="754380" lvl="1" indent="-342900" algn="just" eaLnBrk="1" fontAlgn="auto" hangingPunct="1">
              <a:spcBef>
                <a:spcPts val="0"/>
              </a:spcBef>
              <a:spcAft>
                <a:spcPts val="200"/>
              </a:spcAft>
              <a:buClr>
                <a:schemeClr val="tx1"/>
              </a:buClr>
              <a:buFont typeface="Arial" pitchFamily="34" charset="0"/>
              <a:buChar char="•"/>
              <a:defRPr/>
            </a:pPr>
            <a:r>
              <a:rPr lang="tr-TR" altLang="tr-TR" sz="9700" b="1" dirty="0">
                <a:solidFill>
                  <a:schemeClr val="accent1"/>
                </a:solidFill>
              </a:rPr>
              <a:t>KASA MEVCUDU, </a:t>
            </a:r>
          </a:p>
          <a:p>
            <a:pPr marL="754380" lvl="1" indent="-342900" algn="just" eaLnBrk="1" fontAlgn="auto" hangingPunct="1">
              <a:spcBef>
                <a:spcPts val="0"/>
              </a:spcBef>
              <a:spcAft>
                <a:spcPts val="200"/>
              </a:spcAft>
              <a:buClr>
                <a:schemeClr val="tx1"/>
              </a:buClr>
              <a:buFont typeface="Arial" pitchFamily="34" charset="0"/>
              <a:buChar char="•"/>
              <a:defRPr/>
            </a:pPr>
            <a:r>
              <a:rPr lang="tr-TR" altLang="tr-TR" sz="9700" b="1" dirty="0">
                <a:solidFill>
                  <a:schemeClr val="accent1"/>
                </a:solidFill>
              </a:rPr>
              <a:t>ORTAKLARDAN ALACAKLAR İLE </a:t>
            </a:r>
          </a:p>
          <a:p>
            <a:pPr marL="754380" lvl="1" indent="-342900" algn="just" eaLnBrk="1" fontAlgn="auto" hangingPunct="1">
              <a:spcBef>
                <a:spcPts val="0"/>
              </a:spcBef>
              <a:spcAft>
                <a:spcPts val="200"/>
              </a:spcAft>
              <a:buClr>
                <a:schemeClr val="tx1"/>
              </a:buClr>
              <a:buFont typeface="Arial" pitchFamily="34" charset="0"/>
              <a:buChar char="•"/>
              <a:defRPr/>
            </a:pPr>
            <a:r>
              <a:rPr lang="tr-TR" altLang="tr-TR" sz="9700" b="1" dirty="0">
                <a:solidFill>
                  <a:schemeClr val="accent1"/>
                </a:solidFill>
              </a:rPr>
              <a:t>BUNLARLA İLGİLİ DİĞER HESAPLARDA YER ALAN İŞLEMLERİNİ </a:t>
            </a:r>
          </a:p>
          <a:p>
            <a:pPr marL="411480" lvl="1" indent="0" algn="just" eaLnBrk="1" fontAlgn="auto" hangingPunct="1">
              <a:spcBef>
                <a:spcPts val="0"/>
              </a:spcBef>
              <a:spcAft>
                <a:spcPts val="200"/>
              </a:spcAft>
              <a:buClr>
                <a:schemeClr val="tx1"/>
              </a:buClr>
              <a:buNone/>
              <a:defRPr/>
            </a:pPr>
            <a:endParaRPr lang="tr-TR" altLang="tr-TR" sz="9700" b="1" dirty="0">
              <a:solidFill>
                <a:schemeClr val="accent1"/>
              </a:solidFill>
            </a:endParaRPr>
          </a:p>
          <a:p>
            <a:pPr marL="411480" lvl="1" indent="0" algn="just" eaLnBrk="1" fontAlgn="auto" hangingPunct="1">
              <a:spcBef>
                <a:spcPts val="0"/>
              </a:spcBef>
              <a:spcAft>
                <a:spcPts val="200"/>
              </a:spcAft>
              <a:buClr>
                <a:schemeClr val="tx1"/>
              </a:buClr>
              <a:buNone/>
              <a:defRPr/>
            </a:pPr>
            <a:r>
              <a:rPr lang="tr-TR" altLang="tr-TR" sz="9700" b="1" dirty="0">
                <a:solidFill>
                  <a:schemeClr val="accent1"/>
                </a:solidFill>
              </a:rPr>
              <a:t>GERÇEK DURUMA UYGUN HALE GETİRMELERİNE İMKAN VERİLİYOR.</a:t>
            </a:r>
          </a:p>
          <a:p>
            <a:pPr algn="just"/>
            <a:endParaRPr lang="tr-TR" sz="9600" b="1" dirty="0">
              <a:solidFill>
                <a:schemeClr val="accent1"/>
              </a:solidFill>
            </a:endParaRPr>
          </a:p>
          <a:p>
            <a:pPr algn="just"/>
            <a:r>
              <a:rPr lang="tr-TR" sz="9600" b="1" dirty="0">
                <a:solidFill>
                  <a:schemeClr val="accent1"/>
                </a:solidFill>
              </a:rPr>
              <a:t>ŞİRKETLERİN KASASINDA YÜKSEK MİKTARDA PARA TUTMASI HAYATIN DOĞAL AKIŞINA AYKIRI. YİNE, AYNI ŞEKİLDE, ŞİRKETLERİN ORTAKLARINDAN ALACAKLI OLARAK GÖZÜKTÜKLERİ TUTARLARIN BİR KISMI GERÇEK KALAN KISMI İSE FİKTİF! </a:t>
            </a:r>
            <a:endParaRPr lang="tr-TR" sz="11200" b="1" dirty="0">
              <a:solidFill>
                <a:schemeClr val="accent1"/>
              </a:solidFill>
            </a:endParaRPr>
          </a:p>
        </p:txBody>
      </p:sp>
    </p:spTree>
    <p:extLst>
      <p:ext uri="{BB962C8B-B14F-4D97-AF65-F5344CB8AC3E}">
        <p14:creationId xmlns:p14="http://schemas.microsoft.com/office/powerpoint/2010/main" val="19945972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25000" lnSpcReduction="20000"/>
          </a:bodyPr>
          <a:lstStyle/>
          <a:p>
            <a:pPr algn="just"/>
            <a:r>
              <a:rPr lang="tr-TR" sz="9600" b="1" dirty="0">
                <a:solidFill>
                  <a:schemeClr val="accent1"/>
                </a:solidFill>
              </a:rPr>
              <a:t>BUNUN EN BÜYÜK NEDENİ İSE, ŞİRKETLERİN BÜYÜK BİR KISMININ AİLE ŞİRKETİ OLARAK KURULMALARI VE ŞİRKET SAHİPLERİNİN BU ŞİRKETLERİ ŞAHIS İŞLETMESİ GİBİ YÖNETME ARZULARI. BU ŞİRKETLER AİLE ŞİRKETİ OLMALARI NEDENİYLE DE, YAPILAN GİDER VE ÖDEMELER İÇİN İSTER İSTEMEZ ORTAKLAR CARİ HESAPLARINI KULLANIYORLAR. </a:t>
            </a:r>
          </a:p>
          <a:p>
            <a:pPr algn="just"/>
            <a:r>
              <a:rPr lang="tr-TR" sz="9600" b="1" dirty="0">
                <a:solidFill>
                  <a:schemeClr val="accent1"/>
                </a:solidFill>
              </a:rPr>
              <a:t>İKİNCİ NEDENİ İSE, BELGESİZ ÖDEMELER. ÖRNEĞİN; BAZI İŞLERİN SONUÇLANDIRILABİLMESİ İÇİN BELGESİZ ÖDEME YAPILMASI, FATURASIZ ALIMLAR, ÇALIŞANLARA AÇIKTAN YAPILAN ÜCRET ÖDEMELERİ VB. </a:t>
            </a:r>
          </a:p>
          <a:p>
            <a:pPr algn="just"/>
            <a:r>
              <a:rPr lang="tr-TR" sz="9600" b="1" dirty="0">
                <a:solidFill>
                  <a:schemeClr val="accent1"/>
                </a:solidFill>
              </a:rPr>
              <a:t>BELGESİZ HARCAMALARIN ARTMASI KASA VE ORTAKLARDAN ALACAKLAR HESAPLARININ SÜREKLİ OLARAK ŞİŞMESİNE NEDEN OLUYOR, KASADA GERÇEKTE 10 BİN TL. OLDUĞU HALDE, MUHASEBE KAYITLARINDA 10 VEYA 20 MİLYON TL. GÖZÜKEBİLİYOR.  </a:t>
            </a: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184454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604603"/>
          </a:xfrm>
          <a:solidFill>
            <a:schemeClr val="accent1"/>
          </a:solidFill>
        </p:spPr>
        <p:txBody>
          <a:bodyPr>
            <a:normAutofit fontScale="90000"/>
          </a:bodyPr>
          <a:lstStyle/>
          <a:p>
            <a:pPr algn="ctr"/>
            <a:r>
              <a:rPr lang="tr-TR" sz="3600" b="1" dirty="0">
                <a:solidFill>
                  <a:schemeClr val="bg1"/>
                </a:solidFill>
              </a:rPr>
              <a:t>KESİNLEŞMİŞ ALACAKLARDA A</a:t>
            </a:r>
            <a:r>
              <a:rPr lang="tr-TR" b="1" dirty="0">
                <a:solidFill>
                  <a:schemeClr val="bg1"/>
                </a:solidFill>
              </a:rPr>
              <a:t>LACAKLI İDARELER</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625600" y="1315803"/>
            <a:ext cx="5549900" cy="4419600"/>
          </a:xfrm>
        </p:spPr>
        <p:txBody>
          <a:bodyPr>
            <a:normAutofit fontScale="92500" lnSpcReduction="10000"/>
          </a:bodyPr>
          <a:lstStyle/>
          <a:p>
            <a:pPr marL="502920" indent="-457200">
              <a:lnSpc>
                <a:spcPct val="150000"/>
              </a:lnSpc>
              <a:spcBef>
                <a:spcPts val="0"/>
              </a:spcBef>
            </a:pPr>
            <a:r>
              <a:rPr lang="tr-TR" sz="2400" b="1" dirty="0">
                <a:solidFill>
                  <a:schemeClr val="accent1"/>
                </a:solidFill>
              </a:rPr>
              <a:t>HAZİNE VE MALİYE BAKANLIĞI    (VERGİ DAİRELERİ)</a:t>
            </a:r>
          </a:p>
          <a:p>
            <a:pPr marL="502920" indent="-457200">
              <a:lnSpc>
                <a:spcPct val="150000"/>
              </a:lnSpc>
              <a:spcBef>
                <a:spcPts val="0"/>
              </a:spcBef>
            </a:pPr>
            <a:r>
              <a:rPr lang="tr-TR" sz="2400" b="1" dirty="0">
                <a:solidFill>
                  <a:schemeClr val="accent1"/>
                </a:solidFill>
              </a:rPr>
              <a:t>TİCARET BAKANLIĞI (GÜMRÜK)</a:t>
            </a:r>
          </a:p>
          <a:p>
            <a:pPr marL="502920" indent="-457200">
              <a:lnSpc>
                <a:spcPct val="150000"/>
              </a:lnSpc>
              <a:spcBef>
                <a:spcPts val="0"/>
              </a:spcBef>
            </a:pPr>
            <a:r>
              <a:rPr lang="tr-TR" sz="2400" b="1" dirty="0">
                <a:solidFill>
                  <a:schemeClr val="accent1"/>
                </a:solidFill>
              </a:rPr>
              <a:t>ÇEVRE, ŞEHİRCİLİK VE İKLİM DEĞİŞİKLİĞİ BAKANLIĞI </a:t>
            </a:r>
          </a:p>
          <a:p>
            <a:pPr marL="45720" indent="0">
              <a:lnSpc>
                <a:spcPct val="150000"/>
              </a:lnSpc>
              <a:spcBef>
                <a:spcPts val="0"/>
              </a:spcBef>
              <a:buNone/>
            </a:pPr>
            <a:r>
              <a:rPr lang="tr-TR" sz="2400" b="1" dirty="0">
                <a:solidFill>
                  <a:schemeClr val="accent1"/>
                </a:solidFill>
              </a:rPr>
              <a:t>	 (MİLLİ EMLAK)</a:t>
            </a:r>
          </a:p>
          <a:p>
            <a:pPr marL="502920" indent="-457200">
              <a:lnSpc>
                <a:spcPct val="150000"/>
              </a:lnSpc>
              <a:spcBef>
                <a:spcPts val="0"/>
              </a:spcBef>
            </a:pPr>
            <a:r>
              <a:rPr lang="tr-TR" sz="2400" b="1" dirty="0">
                <a:solidFill>
                  <a:schemeClr val="accent1"/>
                </a:solidFill>
              </a:rPr>
              <a:t>SOSYAL GÜVENLİK KURUMU</a:t>
            </a:r>
          </a:p>
          <a:p>
            <a:pPr marL="502920" indent="-457200">
              <a:lnSpc>
                <a:spcPct val="150000"/>
              </a:lnSpc>
              <a:spcBef>
                <a:spcPts val="0"/>
              </a:spcBef>
            </a:pPr>
            <a:r>
              <a:rPr lang="tr-TR" sz="2400" b="1" dirty="0">
                <a:solidFill>
                  <a:schemeClr val="accent1"/>
                </a:solidFill>
              </a:rPr>
              <a:t>İL ÖZEL İDARELERİ</a:t>
            </a:r>
          </a:p>
          <a:p>
            <a:pPr marL="502920" indent="-457200">
              <a:lnSpc>
                <a:spcPct val="150000"/>
              </a:lnSpc>
              <a:spcBef>
                <a:spcPts val="0"/>
              </a:spcBef>
            </a:pPr>
            <a:r>
              <a:rPr lang="tr-TR" sz="2400" b="1" dirty="0">
                <a:solidFill>
                  <a:schemeClr val="accent1"/>
                </a:solidFill>
              </a:rPr>
              <a:t>BELEDİYELER</a:t>
            </a:r>
          </a:p>
        </p:txBody>
      </p:sp>
      <p:sp>
        <p:nvSpPr>
          <p:cNvPr id="3" name="İçerik Yer Tutucusu 3">
            <a:extLst>
              <a:ext uri="{FF2B5EF4-FFF2-40B4-BE49-F238E27FC236}">
                <a16:creationId xmlns:a16="http://schemas.microsoft.com/office/drawing/2014/main" id="{33572252-D780-3C65-FAFA-DA5111960119}"/>
              </a:ext>
            </a:extLst>
          </p:cNvPr>
          <p:cNvSpPr txBox="1">
            <a:spLocks/>
          </p:cNvSpPr>
          <p:nvPr/>
        </p:nvSpPr>
        <p:spPr>
          <a:xfrm>
            <a:off x="7175500" y="1341203"/>
            <a:ext cx="4889500" cy="4464303"/>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502920" indent="-457200">
              <a:lnSpc>
                <a:spcPct val="150000"/>
              </a:lnSpc>
              <a:spcBef>
                <a:spcPts val="0"/>
              </a:spcBef>
            </a:pPr>
            <a:r>
              <a:rPr lang="tr-TR" sz="2400" b="1" dirty="0">
                <a:solidFill>
                  <a:schemeClr val="accent1"/>
                </a:solidFill>
              </a:rPr>
              <a:t>YİKOB’LAR</a:t>
            </a:r>
          </a:p>
          <a:p>
            <a:pPr marL="502920" indent="-457200">
              <a:lnSpc>
                <a:spcPct val="150000"/>
              </a:lnSpc>
              <a:spcBef>
                <a:spcPts val="0"/>
              </a:spcBef>
            </a:pPr>
            <a:r>
              <a:rPr lang="tr-TR" sz="2400" b="1" dirty="0">
                <a:solidFill>
                  <a:schemeClr val="accent1"/>
                </a:solidFill>
              </a:rPr>
              <a:t>TOBB, TESK, TÜRMOB</a:t>
            </a:r>
          </a:p>
          <a:p>
            <a:pPr marL="502920" indent="-457200">
              <a:lnSpc>
                <a:spcPct val="150000"/>
              </a:lnSpc>
              <a:spcBef>
                <a:spcPts val="0"/>
              </a:spcBef>
            </a:pPr>
            <a:r>
              <a:rPr lang="tr-TR" sz="2400" b="1" dirty="0">
                <a:solidFill>
                  <a:schemeClr val="accent1"/>
                </a:solidFill>
              </a:rPr>
              <a:t>TÜRKİYE BAROLAR BİRLİĞİ</a:t>
            </a:r>
          </a:p>
          <a:p>
            <a:pPr marL="502920" indent="-457200">
              <a:lnSpc>
                <a:spcPct val="150000"/>
              </a:lnSpc>
              <a:spcBef>
                <a:spcPts val="0"/>
              </a:spcBef>
            </a:pPr>
            <a:r>
              <a:rPr lang="tr-TR" sz="2400" b="1" dirty="0">
                <a:solidFill>
                  <a:schemeClr val="accent1"/>
                </a:solidFill>
              </a:rPr>
              <a:t>TÜRK MÜHENDİS VE MİMARLAR ODALARI BİRLİĞİ</a:t>
            </a:r>
          </a:p>
          <a:p>
            <a:pPr marL="502920" indent="-457200">
              <a:lnSpc>
                <a:spcPct val="150000"/>
              </a:lnSpc>
              <a:spcBef>
                <a:spcPts val="0"/>
              </a:spcBef>
            </a:pPr>
            <a:r>
              <a:rPr lang="tr-TR" sz="2400" b="1" dirty="0">
                <a:solidFill>
                  <a:schemeClr val="accent1"/>
                </a:solidFill>
              </a:rPr>
              <a:t>TÜRK TABİPLERİ BİRLİĞİ</a:t>
            </a:r>
          </a:p>
          <a:p>
            <a:pPr marL="502920" indent="-457200">
              <a:lnSpc>
                <a:spcPct val="150000"/>
              </a:lnSpc>
              <a:spcBef>
                <a:spcPts val="0"/>
              </a:spcBef>
            </a:pPr>
            <a:r>
              <a:rPr lang="tr-TR" sz="2400" b="1" dirty="0">
                <a:solidFill>
                  <a:schemeClr val="accent1"/>
                </a:solidFill>
              </a:rPr>
              <a:t>TÜRK DİŞ HEKİMLERİ BİRLİĞİ</a:t>
            </a:r>
          </a:p>
          <a:p>
            <a:pPr marL="502920" indent="-457200">
              <a:lnSpc>
                <a:spcPct val="150000"/>
              </a:lnSpc>
              <a:spcBef>
                <a:spcPts val="0"/>
              </a:spcBef>
            </a:pPr>
            <a:r>
              <a:rPr lang="tr-TR" sz="2400" b="1" dirty="0">
                <a:solidFill>
                  <a:schemeClr val="accent1"/>
                </a:solidFill>
              </a:rPr>
              <a:t>TÜRK VETERİNER HEKİMLERİ BİRLİĞİ</a:t>
            </a:r>
          </a:p>
        </p:txBody>
      </p:sp>
      <p:sp>
        <p:nvSpPr>
          <p:cNvPr id="5" name="İçerik Yer Tutucusu 3">
            <a:extLst>
              <a:ext uri="{FF2B5EF4-FFF2-40B4-BE49-F238E27FC236}">
                <a16:creationId xmlns:a16="http://schemas.microsoft.com/office/drawing/2014/main" id="{D634FD14-CA35-1B57-1A04-CF8794870AFC}"/>
              </a:ext>
            </a:extLst>
          </p:cNvPr>
          <p:cNvSpPr txBox="1">
            <a:spLocks/>
          </p:cNvSpPr>
          <p:nvPr/>
        </p:nvSpPr>
        <p:spPr>
          <a:xfrm>
            <a:off x="1625600" y="5805506"/>
            <a:ext cx="10210800" cy="89149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 indent="0">
              <a:lnSpc>
                <a:spcPct val="150000"/>
              </a:lnSpc>
              <a:spcBef>
                <a:spcPts val="0"/>
              </a:spcBef>
              <a:buNone/>
            </a:pPr>
            <a:endParaRPr lang="tr-TR" sz="2400" dirty="0"/>
          </a:p>
        </p:txBody>
      </p:sp>
    </p:spTree>
    <p:extLst>
      <p:ext uri="{BB962C8B-B14F-4D97-AF65-F5344CB8AC3E}">
        <p14:creationId xmlns:p14="http://schemas.microsoft.com/office/powerpoint/2010/main" val="15091112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25000" lnSpcReduction="20000"/>
          </a:bodyPr>
          <a:lstStyle/>
          <a:p>
            <a:pPr algn="just"/>
            <a:r>
              <a:rPr lang="tr-TR" sz="9600" b="1" dirty="0">
                <a:solidFill>
                  <a:schemeClr val="accent1"/>
                </a:solidFill>
              </a:rPr>
              <a:t>MALİYE, KASADAKİ GÜNLÜK İHTİYAÇ TUTARININ ÜZERİNDEKİ PARALAR İLE ORTAKLARDAN ALACAKLAR HESAPLARINDA GÖZÜKEN TUTARLARIN, ORTAKLAR TARAFINDAN ŞİRKETTEN ÇEKİLDİĞİNİ VE KULLANILDIĞINI KABUL EDİYOR, ÜÇER AYLIK GEÇİCİ VERGİ DÖNEMLERİ İTİBARİYLE ADAT YÖNTEMİYLE </a:t>
            </a:r>
            <a:r>
              <a:rPr lang="tr-TR" sz="9600" b="1" dirty="0">
                <a:solidFill>
                  <a:schemeClr val="accent1"/>
                </a:solidFill>
                <a:hlinkClick r:id="rId3" tooltip="Faiz">
                  <a:extLst>
                    <a:ext uri="{A12FA001-AC4F-418D-AE19-62706E023703}">
                      <ahyp:hlinkClr xmlns:ahyp="http://schemas.microsoft.com/office/drawing/2018/hyperlinkcolor" val="tx"/>
                    </a:ext>
                  </a:extLst>
                </a:hlinkClick>
              </a:rPr>
              <a:t>FAİZ</a:t>
            </a:r>
            <a:r>
              <a:rPr lang="tr-TR" sz="9600" b="1" dirty="0">
                <a:solidFill>
                  <a:schemeClr val="accent1"/>
                </a:solidFill>
              </a:rPr>
              <a:t> HESAPLANARAK, ORTAKLARA FATURA EDİLMESİNİ VE YÜZDE 18 KDV HESAPLANMASINI İSTİYOR.</a:t>
            </a:r>
          </a:p>
          <a:p>
            <a:pPr algn="just"/>
            <a:endParaRPr lang="tr-TR" sz="9600" b="1" dirty="0">
              <a:solidFill>
                <a:schemeClr val="accent1"/>
              </a:solidFill>
            </a:endParaRPr>
          </a:p>
          <a:p>
            <a:pPr algn="just"/>
            <a:r>
              <a:rPr lang="tr-TR" sz="9600" b="1" dirty="0">
                <a:solidFill>
                  <a:schemeClr val="accent1"/>
                </a:solidFill>
              </a:rPr>
              <a:t>ADAT FAİZİ HESAPLAMAYAN VE </a:t>
            </a:r>
            <a:r>
              <a:rPr lang="tr-TR" sz="9600" b="1">
                <a:solidFill>
                  <a:schemeClr val="accent1"/>
                </a:solidFill>
              </a:rPr>
              <a:t>FATURA KESMEYEN </a:t>
            </a:r>
            <a:r>
              <a:rPr lang="tr-TR" sz="9600" b="1" dirty="0">
                <a:solidFill>
                  <a:schemeClr val="accent1"/>
                </a:solidFill>
              </a:rPr>
              <a:t>KDV UYGULAMAYAN ŞİRKETLERİ İSE, CİDDİ MALİYETLİ BİR SON BEKLİYOR. </a:t>
            </a:r>
          </a:p>
          <a:p>
            <a:pPr algn="just"/>
            <a:endParaRPr lang="tr-TR" sz="9600" b="1" dirty="0">
              <a:solidFill>
                <a:schemeClr val="accent1"/>
              </a:solidFill>
            </a:endParaRPr>
          </a:p>
          <a:p>
            <a:pPr algn="just"/>
            <a:r>
              <a:rPr lang="tr-TR" sz="9600" b="1" dirty="0">
                <a:solidFill>
                  <a:schemeClr val="accent1"/>
                </a:solidFill>
              </a:rPr>
              <a:t>MALİYE, BU ŞİRKETLERDEN VERGİ ÜSTÜNE VERGİ, CEZA ÜSTÜNE CEZA ALIYOR. </a:t>
            </a:r>
          </a:p>
        </p:txBody>
      </p:sp>
    </p:spTree>
    <p:extLst>
      <p:ext uri="{BB962C8B-B14F-4D97-AF65-F5344CB8AC3E}">
        <p14:creationId xmlns:p14="http://schemas.microsoft.com/office/powerpoint/2010/main" val="32301590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25000" lnSpcReduction="20000"/>
          </a:bodyPr>
          <a:lstStyle/>
          <a:p>
            <a:pPr algn="just"/>
            <a:r>
              <a:rPr lang="tr-TR" sz="11200" b="1" dirty="0">
                <a:solidFill>
                  <a:schemeClr val="accent1"/>
                </a:solidFill>
              </a:rPr>
              <a:t>İŞTE İSTENİLEN VERGİ VE CEZALAR:</a:t>
            </a:r>
          </a:p>
          <a:p>
            <a:pPr marL="0" indent="0" algn="l">
              <a:buNone/>
            </a:pPr>
            <a:r>
              <a:rPr lang="tr-TR" sz="9600" b="1" dirty="0">
                <a:solidFill>
                  <a:schemeClr val="accent1"/>
                </a:solidFill>
              </a:rPr>
              <a:t>1) KVK’NIN TRANSFER FİYATLANDIRMASI YOLUYLA ÖRTÜLÜ KAZANÇ DAĞITIMI HÜKÜMLERİNE GÖRE KURUMLAR VERGİSİ, VERGİ ZİYAI CEZASI VE GECİKME FAİZİ,</a:t>
            </a:r>
          </a:p>
          <a:p>
            <a:pPr marL="0" indent="0" algn="l">
              <a:buNone/>
            </a:pPr>
            <a:r>
              <a:rPr lang="tr-TR" sz="9600" b="1" dirty="0">
                <a:solidFill>
                  <a:schemeClr val="accent1"/>
                </a:solidFill>
              </a:rPr>
              <a:t>2) OLAY KÂR DAĞITIMI KABUL EDİLDİĞİ İÇİN YÜZDE 10 STOPAJ, VERGİ ZİYAI CEZASI VE GECİKME FAİZİ,</a:t>
            </a:r>
          </a:p>
          <a:p>
            <a:pPr marL="0" indent="0" algn="l">
              <a:buNone/>
            </a:pPr>
            <a:r>
              <a:rPr lang="tr-TR" sz="9600" b="1" dirty="0">
                <a:solidFill>
                  <a:schemeClr val="accent1"/>
                </a:solidFill>
              </a:rPr>
              <a:t>3) GERÇEK KİŞİ ORTAKLARDAN KÂR PAYI YA DA TEMETTÜ NEDENİYLE GELİR VERGİSİ, VERGİ ZİYAI CEZASI VE GECİKME FAİZİ,</a:t>
            </a:r>
          </a:p>
          <a:p>
            <a:pPr marL="0" indent="0" algn="l">
              <a:buNone/>
            </a:pPr>
            <a:r>
              <a:rPr lang="tr-TR" sz="9600" b="1" dirty="0">
                <a:solidFill>
                  <a:schemeClr val="accent1"/>
                </a:solidFill>
              </a:rPr>
              <a:t>4) KDV, VERGİ ZİYAI CEZASI VE GECİKME FAİZİ.</a:t>
            </a:r>
          </a:p>
          <a:p>
            <a:pPr marL="0" indent="0" algn="l">
              <a:buNone/>
            </a:pPr>
            <a:endParaRPr lang="tr-TR" sz="9600" b="1" dirty="0">
              <a:solidFill>
                <a:schemeClr val="accent1"/>
              </a:solidFill>
            </a:endParaRPr>
          </a:p>
          <a:p>
            <a:pPr algn="l"/>
            <a:r>
              <a:rPr lang="tr-TR" sz="9600" b="1" dirty="0">
                <a:solidFill>
                  <a:schemeClr val="accent1"/>
                </a:solidFill>
              </a:rPr>
              <a:t>YANİ, PABUÇ OLDUKÇA PAHALI!</a:t>
            </a:r>
          </a:p>
        </p:txBody>
      </p:sp>
    </p:spTree>
    <p:extLst>
      <p:ext uri="{BB962C8B-B14F-4D97-AF65-F5344CB8AC3E}">
        <p14:creationId xmlns:p14="http://schemas.microsoft.com/office/powerpoint/2010/main" val="8782995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508937"/>
          </a:xfrm>
        </p:spPr>
        <p:txBody>
          <a:bodyPr>
            <a:normAutofit fontScale="25000" lnSpcReduction="20000"/>
          </a:bodyPr>
          <a:lstStyle/>
          <a:p>
            <a:pPr algn="just"/>
            <a:r>
              <a:rPr lang="tr-TR" sz="11200" b="1" dirty="0">
                <a:solidFill>
                  <a:schemeClr val="accent1"/>
                </a:solidFill>
              </a:rPr>
              <a:t>DÜZENLEMEDEN KİMLER YARARLANABİLECEK?</a:t>
            </a:r>
          </a:p>
          <a:p>
            <a:pPr marL="0" indent="0" algn="just">
              <a:buNone/>
            </a:pPr>
            <a:r>
              <a:rPr lang="tr-TR" sz="11200" b="1" dirty="0">
                <a:solidFill>
                  <a:schemeClr val="accent1"/>
                </a:solidFill>
              </a:rPr>
              <a:t>SÖZ KONUSU DÜZENLEMEDEN, SADECE BİLANÇO ESASINA GÖRE DEFTER TUTAN KURUMLAR VERGİSİ MÜKELLEFLERİ YARARLANABİLECEK!</a:t>
            </a:r>
          </a:p>
          <a:p>
            <a:pPr algn="l"/>
            <a:r>
              <a:rPr lang="tr-TR" sz="11200" b="1" dirty="0">
                <a:solidFill>
                  <a:schemeClr val="accent1"/>
                </a:solidFill>
              </a:rPr>
              <a:t>YÜZDE 3 VERGİ ÖDEYENE AF!</a:t>
            </a:r>
          </a:p>
          <a:p>
            <a:pPr marL="0" indent="0" algn="just">
              <a:buNone/>
            </a:pPr>
            <a:r>
              <a:rPr lang="tr-TR" sz="11200" b="1" dirty="0">
                <a:solidFill>
                  <a:schemeClr val="accent1"/>
                </a:solidFill>
              </a:rPr>
              <a:t>DÜZENLEMEDEN YARARLANMAK İSTEYEN ŞİRKETLER,, BEYAN ETTİKLERİ TUTARLAR ÜZERİNDEN YÜZDE 3 VERGİ HESAPLAYACAK VE BEYANNAME VERME SÜRESİ İÇERİSİNDE ÖDEYECEKLER. BEYAN VE ÖDEME SÜRESİ 31 MAYIS 2023 (BU TARİH DÂHİL) OLARAK BELİRLENMİŞ DURUMDA. CUMHURBAŞKANIMIZIN BU SÜREYİ 1 AYA KADAR UZATMA YETKİSİ (30 HAZİRAN’A KADAR) BULUNUYOR.</a:t>
            </a:r>
          </a:p>
          <a:p>
            <a:pPr algn="just"/>
            <a:endParaRPr lang="tr-TR" sz="11200" b="1" dirty="0">
              <a:solidFill>
                <a:schemeClr val="accent1"/>
              </a:solidFill>
            </a:endParaRPr>
          </a:p>
        </p:txBody>
      </p:sp>
    </p:spTree>
    <p:extLst>
      <p:ext uri="{BB962C8B-B14F-4D97-AF65-F5344CB8AC3E}">
        <p14:creationId xmlns:p14="http://schemas.microsoft.com/office/powerpoint/2010/main" val="38325104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25000" lnSpcReduction="20000"/>
          </a:bodyPr>
          <a:lstStyle/>
          <a:p>
            <a:pPr algn="just"/>
            <a:r>
              <a:rPr lang="tr-TR" sz="11200" b="1" dirty="0">
                <a:solidFill>
                  <a:schemeClr val="accent1"/>
                </a:solidFill>
              </a:rPr>
              <a:t>ŞİRKETLER VE ORTAKLARI İÇİN KAÇIRILMAYACAK BÜYÜK BİR FIRSAT!</a:t>
            </a:r>
          </a:p>
          <a:p>
            <a:pPr marL="0" indent="0" algn="just">
              <a:buNone/>
            </a:pPr>
            <a:r>
              <a:rPr lang="tr-TR" sz="11200" b="1" dirty="0">
                <a:solidFill>
                  <a:schemeClr val="accent1"/>
                </a:solidFill>
              </a:rPr>
              <a:t>YÜZDE 3 VERGİ ÖDENMESİ KARŞILIĞI GETİRİLEN BU AF, ŞİRKETLER VE ORTAKLARI İÇİN BÜYÜK BİR FIRSAT. YANİ, BEYAN EDİLEREK DÜZELTİLEN TUTARLA SINIRLI OLARAK, ORTAKLAR ŞİRKETE OLAN BORÇLARINDAN KURTULUYORLAR. </a:t>
            </a:r>
          </a:p>
          <a:p>
            <a:pPr marL="0" indent="0" algn="just">
              <a:buNone/>
            </a:pPr>
            <a:r>
              <a:rPr lang="tr-TR" sz="11200" b="1" dirty="0">
                <a:solidFill>
                  <a:schemeClr val="accent1"/>
                </a:solidFill>
              </a:rPr>
              <a:t>ASLINDA YAPILAN BU İŞLEM ŞİRKETE KASKO SİGORTASI YAPTIRMAK GİBİ BİR ŞEY.  BU ŞEKİLDE ŞİRKETLER HAKLARINDA YAPILACAK MUHTEMEL VERGİ İNCELEMELERİ DE ÖNLENMİŞ OLUYOR. ÇÜNKÜ, KASA VE ORTAKLAR CARİ HESABINDA YÜKSEK TUTARLI PARALARIN GÖZÜKMESİ, RİSK ANALİZ SİSTEMİNDE TANIMLANAN VE İNCELENECEK MÜKELLEFLERİN SEÇİMİNDE DİKKATE ALINAN EN ÖNEMLİ KRİTERLERDEN BİRİSİ.</a:t>
            </a:r>
          </a:p>
          <a:p>
            <a:pPr algn="just"/>
            <a:endParaRPr lang="tr-TR" sz="11200" b="1" dirty="0">
              <a:solidFill>
                <a:schemeClr val="accent1"/>
              </a:solidFill>
            </a:endParaRPr>
          </a:p>
        </p:txBody>
      </p:sp>
    </p:spTree>
    <p:extLst>
      <p:ext uri="{BB962C8B-B14F-4D97-AF65-F5344CB8AC3E}">
        <p14:creationId xmlns:p14="http://schemas.microsoft.com/office/powerpoint/2010/main" val="22669401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25000" lnSpcReduction="20000"/>
          </a:bodyPr>
          <a:lstStyle/>
          <a:p>
            <a:pPr algn="just"/>
            <a:r>
              <a:rPr lang="tr-TR" sz="11100" b="1" dirty="0">
                <a:solidFill>
                  <a:schemeClr val="accent1"/>
                </a:solidFill>
              </a:rPr>
              <a:t>DÜZELTMEDE HANGİ BİLANÇO ESAS ALINACAK?</a:t>
            </a:r>
          </a:p>
          <a:p>
            <a:pPr marL="0" indent="0" algn="just">
              <a:buNone/>
            </a:pPr>
            <a:r>
              <a:rPr lang="tr-TR" sz="11100" b="1" dirty="0">
                <a:solidFill>
                  <a:schemeClr val="accent1"/>
                </a:solidFill>
              </a:rPr>
              <a:t>DÜZELTME BEYANINDA BULUNACAK ŞİRKETLERİN, 31 ARALIK 2022 TARİHLİ BİLANÇOLARINI DİKKATE ALMALARI GEREKİYOR. ÖZEL HESAP DÖNEMİ KULLANAN MÜKELLEFLER İSE, 2022 YILI İÇERİSİNDE SONA EREN HESAP DÖNEMLERİNE İLİŞKİN OLARAK DÜZENLEYECEKLERİ BİLANÇOLARINI ESAS </a:t>
            </a:r>
            <a:r>
              <a:rPr lang="tr-TR" sz="11200" b="1" dirty="0">
                <a:solidFill>
                  <a:schemeClr val="accent1"/>
                </a:solidFill>
              </a:rPr>
              <a:t>ALACAKLAR.</a:t>
            </a:r>
          </a:p>
          <a:p>
            <a:pPr algn="just"/>
            <a:r>
              <a:rPr lang="tr-TR" sz="11200" b="1" dirty="0">
                <a:solidFill>
                  <a:schemeClr val="accent1"/>
                </a:solidFill>
              </a:rPr>
              <a:t>DÜZELTMEDE HANGİ TARİH DİKKATE ALINACAK?</a:t>
            </a:r>
          </a:p>
          <a:p>
            <a:pPr marL="0" indent="0" algn="just">
              <a:buNone/>
            </a:pPr>
            <a:r>
              <a:rPr lang="tr-TR" sz="11200" b="1" dirty="0">
                <a:solidFill>
                  <a:schemeClr val="accent1"/>
                </a:solidFill>
              </a:rPr>
              <a:t>DÜZELTME (SİLME) İŞLEMİNDE, 31 ARALIK 2022 TARİHLİ BİLANÇOLARDA GÖRÜNEN TUTARLAR ESAS ALINACAK. YANİ, DÜZELTİLEREK SİLİNECEK TUTARLAR 31 ARALIK 2022 TARİHLİ BİLANÇOLARDA GÖRÜNEN TUTARLARDAN FAZLA OLAMAYACAK. </a:t>
            </a:r>
          </a:p>
        </p:txBody>
      </p:sp>
    </p:spTree>
    <p:extLst>
      <p:ext uri="{BB962C8B-B14F-4D97-AF65-F5344CB8AC3E}">
        <p14:creationId xmlns:p14="http://schemas.microsoft.com/office/powerpoint/2010/main" val="31745743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32500" lnSpcReduction="20000"/>
          </a:bodyPr>
          <a:lstStyle/>
          <a:p>
            <a:pPr algn="just"/>
            <a:r>
              <a:rPr lang="tr-TR" sz="11200" b="1" dirty="0">
                <a:solidFill>
                  <a:schemeClr val="accent1"/>
                </a:solidFill>
              </a:rPr>
              <a:t>DÜZELTMENİN YAPILACAĞI 2023 YILINDA SÖZ KONUSU TUTARLAR ARTMIŞSA, 31 ARALIK 2022 TARİHLİ BİLANÇOLARDA YER ALAN TUTARLAR, AZALMIŞSA BEYAN TARİHİNDEKİ (EN GEÇ 31 MAYIS 2023 TARİHİNDEKİ) TUTARLAR DÜZELTMEYE ESAS ALINACAK.</a:t>
            </a:r>
          </a:p>
          <a:p>
            <a:pPr algn="just"/>
            <a:r>
              <a:rPr lang="tr-TR" sz="11200" b="1" dirty="0">
                <a:solidFill>
                  <a:schemeClr val="accent1"/>
                </a:solidFill>
              </a:rPr>
              <a:t>BU ÇOK ÖNEMLİ VE MUTLAK SURETLE DİKKAT EDİLMESİ GEREKEN BİR AYRINTI, AMAN DİKKAT!</a:t>
            </a:r>
          </a:p>
          <a:p>
            <a:pPr algn="just"/>
            <a:endParaRPr lang="tr-TR" sz="11100" b="1" dirty="0">
              <a:solidFill>
                <a:schemeClr val="accent1"/>
              </a:solidFill>
            </a:endParaRPr>
          </a:p>
          <a:p>
            <a:pPr algn="just"/>
            <a:endParaRPr lang="tr-TR" sz="11200" b="1" dirty="0">
              <a:solidFill>
                <a:schemeClr val="accent1"/>
              </a:solidFill>
            </a:endParaRPr>
          </a:p>
        </p:txBody>
      </p:sp>
    </p:spTree>
    <p:extLst>
      <p:ext uri="{BB962C8B-B14F-4D97-AF65-F5344CB8AC3E}">
        <p14:creationId xmlns:p14="http://schemas.microsoft.com/office/powerpoint/2010/main" val="19922608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25000" lnSpcReduction="20000"/>
          </a:bodyPr>
          <a:lstStyle/>
          <a:p>
            <a:pPr algn="just"/>
            <a:r>
              <a:rPr lang="tr-TR" sz="11200" b="1" dirty="0">
                <a:solidFill>
                  <a:schemeClr val="accent1"/>
                </a:solidFill>
              </a:rPr>
              <a:t>DÜZELTMEDE ORTAKLARA BORÇLAR HESABI DA DİKKATE ALINACAK MI?</a:t>
            </a:r>
          </a:p>
          <a:p>
            <a:pPr marL="0" indent="0" algn="just">
              <a:buNone/>
            </a:pPr>
            <a:r>
              <a:rPr lang="tr-TR" sz="11200" b="1" dirty="0">
                <a:solidFill>
                  <a:schemeClr val="accent1"/>
                </a:solidFill>
              </a:rPr>
              <a:t>EVET, DÜZELTMEYE ESAS TUTARIN BELİRLENMESİNDE, ORTAKLARA BORÇLAR HESABINDAKİ TUTARLARDA DİKKATE ALINACAK. YANİ ALACAKLAR BORÇLAR İLE NETLEŞTİRİLECEK. AYRICA, BU TUTARIN BELİRLENMESİNDE, BAŞKA HESAPLARDA TAKİP EDİLEN TUTARLAR DA DİKKATE ALINACAK, TEK DÜZEN HESAP PLANINDA YER ALAN "131-231. ORTAKLARDAN ALACAKLAR" TOPLAMINDAN "331-431. ORTAKLARA BORÇLAR" TOPLAMININ ÇIKARILMASI SONUCUNDA KALAN NET TUTAR DÜZELTİLECEK.</a:t>
            </a:r>
          </a:p>
          <a:p>
            <a:br>
              <a:rPr lang="tr-TR" sz="9600" dirty="0"/>
            </a:br>
            <a:endParaRPr lang="tr-TR" sz="11100" b="1" dirty="0">
              <a:solidFill>
                <a:schemeClr val="accent1"/>
              </a:solidFill>
            </a:endParaRPr>
          </a:p>
          <a:p>
            <a:pPr algn="just"/>
            <a:endParaRPr lang="tr-TR" sz="11200" b="1" dirty="0">
              <a:solidFill>
                <a:schemeClr val="accent1"/>
              </a:solidFill>
            </a:endParaRPr>
          </a:p>
        </p:txBody>
      </p:sp>
    </p:spTree>
    <p:extLst>
      <p:ext uri="{BB962C8B-B14F-4D97-AF65-F5344CB8AC3E}">
        <p14:creationId xmlns:p14="http://schemas.microsoft.com/office/powerpoint/2010/main" val="233815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8"/>
            <a:ext cx="9994900" cy="1319958"/>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2133601"/>
            <a:ext cx="10537371" cy="4487916"/>
          </a:xfrm>
        </p:spPr>
        <p:txBody>
          <a:bodyPr>
            <a:normAutofit fontScale="25000" lnSpcReduction="20000"/>
          </a:bodyPr>
          <a:lstStyle/>
          <a:p>
            <a:pPr algn="just"/>
            <a:r>
              <a:rPr lang="tr-TR" sz="11200" b="1" dirty="0">
                <a:solidFill>
                  <a:schemeClr val="accent1"/>
                </a:solidFill>
              </a:rPr>
              <a:t>DİĞER HESAPLARDA BULUNAN İFADESİ İLE NE KASTEDİLİYOR?</a:t>
            </a:r>
          </a:p>
          <a:p>
            <a:pPr algn="just"/>
            <a:r>
              <a:rPr lang="tr-TR" sz="11200" b="1" dirty="0">
                <a:solidFill>
                  <a:schemeClr val="accent1"/>
                </a:solidFill>
              </a:rPr>
              <a:t>BU KONUDA NE KANUNDA NE DE 1 SERİ NO.LU TEBLİĞDE NET BİR İFADE YER ALMIYOR.</a:t>
            </a:r>
          </a:p>
          <a:p>
            <a:pPr algn="just"/>
            <a:r>
              <a:rPr lang="tr-TR" sz="11200" b="1" dirty="0">
                <a:solidFill>
                  <a:schemeClr val="accent1"/>
                </a:solidFill>
              </a:rPr>
              <a:t>UYGULAMADA, NORMALDE KASA VEYA ORTAKLARDAN ALACAKLAR HESAPLARINDA İZLENMESİ GEREKEN BELGESİZ HARCAMALAR VEYA ORTAKLARA VERİLEN BORÇ PARALAR, BU HESAPLARIN ŞİŞMESİNE ENGEL OLUNMASI VE DAHA AZ ADAT FAİZİ HESAPLANMASI AMACIYLA BAŞKA HESAPLARA (120, 121, 136, 159, 236, 259, 320, 329 NO.LU HESAPLAR GİBİ) KAYDIRILARAK İZLENEBİLİYOR. </a:t>
            </a:r>
          </a:p>
        </p:txBody>
      </p:sp>
    </p:spTree>
    <p:extLst>
      <p:ext uri="{BB962C8B-B14F-4D97-AF65-F5344CB8AC3E}">
        <p14:creationId xmlns:p14="http://schemas.microsoft.com/office/powerpoint/2010/main" val="23848605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25000" lnSpcReduction="20000"/>
          </a:bodyPr>
          <a:lstStyle/>
          <a:p>
            <a:pPr algn="just"/>
            <a:r>
              <a:rPr lang="tr-TR" sz="11200" b="1" dirty="0">
                <a:solidFill>
                  <a:schemeClr val="accent1"/>
                </a:solidFill>
              </a:rPr>
              <a:t>BİZE GÖRE, NORMAL ŞARTLARDA KASA VE ORTAKLARDAN ALACAKLAR HESAPLARINDA İZLENMESİ GEREKİRKEN, ADAT FAİZİ HESABINDAN KAÇMAK VB. NEDENLERLE YUKARIDA BELİRTİLEN HESAPLARDA İZLENEN TUTARLARIN DA BU KAPSAMDA DÜZELTİLMESİNDE BİR SAKINCA BULUNMUYOR</a:t>
            </a:r>
            <a:r>
              <a:rPr lang="tr-TR" sz="9600" b="0" i="0" u="none" strike="noStrike" dirty="0">
                <a:solidFill>
                  <a:srgbClr val="000000"/>
                </a:solidFill>
                <a:effectLst/>
                <a:latin typeface="Open Sans" panose="020B0606030504020204" pitchFamily="34" charset="0"/>
              </a:rPr>
              <a:t>.</a:t>
            </a:r>
          </a:p>
          <a:p>
            <a:pPr algn="l"/>
            <a:r>
              <a:rPr lang="tr-TR" sz="11200" b="1" dirty="0">
                <a:solidFill>
                  <a:schemeClr val="accent1"/>
                </a:solidFill>
              </a:rPr>
              <a:t>DÜZELTİLEN TUTARLAR VE ÖDENEN YÜZDE 3 VERGİ GİDER YAZILABİLECEK Mİ?</a:t>
            </a:r>
          </a:p>
          <a:p>
            <a:pPr marL="0" indent="0" algn="l">
              <a:buNone/>
            </a:pPr>
            <a:r>
              <a:rPr lang="tr-TR" sz="11200" b="1" dirty="0">
                <a:solidFill>
                  <a:schemeClr val="accent1"/>
                </a:solidFill>
              </a:rPr>
              <a:t>BU DÜZELTME KARŞILIĞINDA ÖDENEN YÜZDE 3 VERGİ, GELİR VEYA KURUMLAR VERGİSİNDEN MAHSUP EDİLEMEYECEĞİ GİBİ, BEYAN EDİLEN TUTARLAR VE ÖDENEN YÜZDE 3 VERGİ, KURUMLAR VERGİSİ MATRAHININ TESPİTİNDE GİDER OLARAK KABUL EDİLMEYECEK.</a:t>
            </a:r>
          </a:p>
          <a:p>
            <a:pPr algn="just"/>
            <a:endParaRPr lang="tr-TR" sz="9600" b="0" i="0" u="none" strike="noStrike" dirty="0">
              <a:solidFill>
                <a:srgbClr val="000000"/>
              </a:solidFill>
              <a:effectLst/>
              <a:latin typeface="Open Sans" panose="020B0606030504020204" pitchFamily="34" charset="0"/>
            </a:endParaRPr>
          </a:p>
          <a:p>
            <a:pPr algn="just"/>
            <a:endParaRPr lang="tr-TR" sz="11200" b="1" dirty="0">
              <a:solidFill>
                <a:schemeClr val="accent1"/>
              </a:solidFill>
            </a:endParaRPr>
          </a:p>
        </p:txBody>
      </p:sp>
    </p:spTree>
    <p:extLst>
      <p:ext uri="{BB962C8B-B14F-4D97-AF65-F5344CB8AC3E}">
        <p14:creationId xmlns:p14="http://schemas.microsoft.com/office/powerpoint/2010/main" val="23624929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25000" lnSpcReduction="20000"/>
          </a:bodyPr>
          <a:lstStyle/>
          <a:p>
            <a:pPr algn="just"/>
            <a:r>
              <a:rPr lang="tr-TR" sz="11200" b="1" dirty="0">
                <a:solidFill>
                  <a:schemeClr val="accent1"/>
                </a:solidFill>
              </a:rPr>
              <a:t>DÜZELTME YAPANA GEÇMİŞE DÖNÜK TARHİYAT YAPILABİLİR Mİ?</a:t>
            </a:r>
          </a:p>
          <a:p>
            <a:pPr marL="0" indent="0" algn="just">
              <a:buNone/>
            </a:pPr>
            <a:r>
              <a:rPr lang="tr-TR" sz="11200" b="1" dirty="0">
                <a:solidFill>
                  <a:schemeClr val="accent1"/>
                </a:solidFill>
              </a:rPr>
              <a:t>ŞİRKETLERCE BU ŞEKİLDE YAPILAN DÜZELTME BEYANI İLE İLGİLİ OLARAK, SÖZ KONUSU TUTARLARIN ORTAKLARA DAĞITILIP DAĞITILMADIĞINA BAKILMAKSIZIN KÂR DAĞITIMINA BAĞLI VERGİ TEVKİFATINA YÖNELİK İLAVE BİR TARHİYAT YAPILMAYACAK. ANCAK, KASA VE ORTAKLAR CARİ HESABI DÜZELTMESİNDEN YARARLANAN ŞİRKETLERE GEÇMİŞE YÖNELİK ADAT FAİZİ HESAPLAMADIKLARINDAN BAHİSLE İNCELEME VE İLAVE KURUMLAR VERGİSİ VE KDV TARHİYATLARI YAPILABİLECEK. MAALESEF, GEÇMİŞE DÖNÜK BÖYLE BİR RİSK VAR! BU RİSK DE, MATRAH VE VERGİ ARTIRIMI YAPILARAK TAMAMEN ORTADAN KALDIRILABİLİR.</a:t>
            </a:r>
          </a:p>
          <a:p>
            <a:pPr algn="just"/>
            <a:endParaRPr lang="tr-TR" sz="9600" b="0" i="0" u="none" strike="noStrike" dirty="0">
              <a:solidFill>
                <a:srgbClr val="000000"/>
              </a:solidFill>
              <a:effectLst/>
              <a:latin typeface="Open Sans" panose="020B0606030504020204" pitchFamily="34" charset="0"/>
            </a:endParaRPr>
          </a:p>
          <a:p>
            <a:pPr algn="just"/>
            <a:endParaRPr lang="tr-TR" sz="11200" b="1" dirty="0">
              <a:solidFill>
                <a:schemeClr val="accent1"/>
              </a:solidFill>
            </a:endParaRPr>
          </a:p>
        </p:txBody>
      </p:sp>
    </p:spTree>
    <p:extLst>
      <p:ext uri="{BB962C8B-B14F-4D97-AF65-F5344CB8AC3E}">
        <p14:creationId xmlns:p14="http://schemas.microsoft.com/office/powerpoint/2010/main" val="268552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83931"/>
          </a:xfrm>
          <a:solidFill>
            <a:schemeClr val="accent1"/>
          </a:solidFill>
        </p:spPr>
        <p:txBody>
          <a:bodyPr>
            <a:normAutofit/>
          </a:bodyPr>
          <a:lstStyle/>
          <a:p>
            <a:pPr algn="ctr"/>
            <a:r>
              <a:rPr lang="tr-TR" b="1" dirty="0">
                <a:solidFill>
                  <a:schemeClr val="bg1"/>
                </a:solidFill>
              </a:rPr>
              <a:t>KAPSAMA GİREN ALACAKLAR</a:t>
            </a:r>
            <a:endParaRPr lang="tr-TR" sz="36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63440" y="1765739"/>
            <a:ext cx="10537371" cy="4425764"/>
          </a:xfrm>
        </p:spPr>
        <p:txBody>
          <a:bodyPr>
            <a:normAutofit fontScale="62500" lnSpcReduction="20000"/>
          </a:bodyPr>
          <a:lstStyle/>
          <a:p>
            <a:r>
              <a:rPr lang="tr-TR" sz="3400" b="1" dirty="0">
                <a:solidFill>
                  <a:schemeClr val="accent1"/>
                </a:solidFill>
              </a:rPr>
              <a:t>VERGİ VE VERGİ CEZALARI</a:t>
            </a:r>
          </a:p>
          <a:p>
            <a:pPr marL="996950" lvl="3" indent="-285750" algn="just">
              <a:buClr>
                <a:schemeClr val="tx1"/>
              </a:buClr>
              <a:buFont typeface="Wingdings" pitchFamily="2" charset="2"/>
              <a:buChar char="Ø"/>
              <a:defRPr/>
            </a:pPr>
            <a:r>
              <a:rPr lang="tr-TR" sz="3400" b="1" dirty="0">
                <a:solidFill>
                  <a:schemeClr val="accent1"/>
                </a:solidFill>
              </a:rPr>
              <a:t>GELİR VERGİSİ</a:t>
            </a:r>
          </a:p>
          <a:p>
            <a:pPr marL="998538" lvl="3" indent="-285750" algn="just">
              <a:buClr>
                <a:schemeClr val="tx1"/>
              </a:buClr>
              <a:buFont typeface="Wingdings" pitchFamily="2" charset="2"/>
              <a:buChar char="Ø"/>
              <a:defRPr/>
            </a:pPr>
            <a:r>
              <a:rPr lang="tr-TR" sz="3400" b="1" dirty="0">
                <a:solidFill>
                  <a:schemeClr val="accent1"/>
                </a:solidFill>
              </a:rPr>
              <a:t>KURUMLAR VERGİSİ</a:t>
            </a:r>
          </a:p>
          <a:p>
            <a:pPr marL="998538" lvl="3" indent="-285750" algn="just">
              <a:buClr>
                <a:schemeClr val="tx1"/>
              </a:buClr>
              <a:buFont typeface="Wingdings" pitchFamily="2" charset="2"/>
              <a:buChar char="Ø"/>
              <a:defRPr/>
            </a:pPr>
            <a:r>
              <a:rPr lang="tr-TR" sz="3400" b="1" dirty="0">
                <a:solidFill>
                  <a:schemeClr val="accent1"/>
                </a:solidFill>
              </a:rPr>
              <a:t>KATMA DEĞER VERGİSİ</a:t>
            </a:r>
          </a:p>
          <a:p>
            <a:pPr marL="998538" lvl="3" indent="-285750" algn="just">
              <a:buClr>
                <a:schemeClr val="tx1"/>
              </a:buClr>
              <a:buFont typeface="Wingdings" pitchFamily="2" charset="2"/>
              <a:buChar char="Ø"/>
              <a:defRPr/>
            </a:pPr>
            <a:r>
              <a:rPr lang="tr-TR" sz="3400" b="1" dirty="0">
                <a:solidFill>
                  <a:schemeClr val="accent1"/>
                </a:solidFill>
              </a:rPr>
              <a:t>ÖZEL TÜKETİM VERGİSİ</a:t>
            </a:r>
          </a:p>
          <a:p>
            <a:pPr marL="998538" lvl="3" indent="-285750" algn="just">
              <a:buClr>
                <a:schemeClr val="tx1"/>
              </a:buClr>
              <a:buFont typeface="Wingdings" pitchFamily="2" charset="2"/>
              <a:buChar char="Ø"/>
              <a:defRPr/>
            </a:pPr>
            <a:r>
              <a:rPr lang="tr-TR" sz="3400" b="1" dirty="0">
                <a:solidFill>
                  <a:schemeClr val="accent1"/>
                </a:solidFill>
              </a:rPr>
              <a:t>MOTORLU TAŞITLAR VERGİSİ</a:t>
            </a:r>
          </a:p>
          <a:p>
            <a:pPr marL="998538" lvl="3" indent="-285750" algn="just">
              <a:buClr>
                <a:schemeClr val="tx1"/>
              </a:buClr>
              <a:buFont typeface="Wingdings" pitchFamily="2" charset="2"/>
              <a:buChar char="Ø"/>
              <a:defRPr/>
            </a:pPr>
            <a:r>
              <a:rPr lang="tr-TR" sz="3400" b="1" dirty="0">
                <a:solidFill>
                  <a:schemeClr val="accent1"/>
                </a:solidFill>
              </a:rPr>
              <a:t>EMLAK VERGİSİ</a:t>
            </a:r>
          </a:p>
          <a:p>
            <a:pPr marL="998538" lvl="3" indent="-285750" algn="just">
              <a:buClr>
                <a:schemeClr val="tx1"/>
              </a:buClr>
              <a:buFont typeface="Wingdings" pitchFamily="2" charset="2"/>
              <a:buChar char="Ø"/>
              <a:defRPr/>
            </a:pPr>
            <a:r>
              <a:rPr lang="tr-TR" sz="3400" b="1" dirty="0">
                <a:solidFill>
                  <a:schemeClr val="accent1"/>
                </a:solidFill>
              </a:rPr>
              <a:t>ÇEVRE TEMİZLİK VERGİSİ</a:t>
            </a:r>
          </a:p>
          <a:p>
            <a:pPr marL="998538" lvl="3" indent="-285750" algn="just">
              <a:buClr>
                <a:schemeClr val="tx1"/>
              </a:buClr>
              <a:buFont typeface="Wingdings" pitchFamily="2" charset="2"/>
              <a:buChar char="Ø"/>
              <a:defRPr/>
            </a:pPr>
            <a:r>
              <a:rPr lang="tr-TR" sz="3400" b="1" dirty="0">
                <a:solidFill>
                  <a:schemeClr val="accent1"/>
                </a:solidFill>
              </a:rPr>
              <a:t>GÜMRÜK VERGİSİ VE GÜMRÜK İDARİ PARA CEZALARI</a:t>
            </a:r>
          </a:p>
          <a:p>
            <a:pPr marL="998538" lvl="3" indent="-285750" algn="just">
              <a:buClr>
                <a:schemeClr val="tx1"/>
              </a:buClr>
              <a:buFont typeface="Wingdings" pitchFamily="2" charset="2"/>
              <a:buChar char="Ø"/>
              <a:defRPr/>
            </a:pPr>
            <a:r>
              <a:rPr lang="tr-TR" sz="3400" b="1" dirty="0">
                <a:solidFill>
                  <a:schemeClr val="accent1"/>
                </a:solidFill>
              </a:rPr>
              <a:t>DİĞER VERGİLER</a:t>
            </a:r>
          </a:p>
          <a:p>
            <a:pPr marL="998538" lvl="3" indent="-285750" algn="just">
              <a:buClr>
                <a:schemeClr val="tx1"/>
              </a:buClr>
              <a:buFont typeface="Wingdings" pitchFamily="2" charset="2"/>
              <a:buChar char="Ø"/>
              <a:defRPr/>
            </a:pPr>
            <a:r>
              <a:rPr lang="tr-TR" sz="3400" b="1" dirty="0">
                <a:solidFill>
                  <a:schemeClr val="accent1"/>
                </a:solidFill>
              </a:rPr>
              <a:t>VERGİ CEZALARI, FAİZLERİ VE GECİKME ZAMLARI</a:t>
            </a:r>
          </a:p>
        </p:txBody>
      </p:sp>
    </p:spTree>
    <p:extLst>
      <p:ext uri="{BB962C8B-B14F-4D97-AF65-F5344CB8AC3E}">
        <p14:creationId xmlns:p14="http://schemas.microsoft.com/office/powerpoint/2010/main" val="8409542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1120261"/>
          </a:xfrm>
          <a:solidFill>
            <a:schemeClr val="accent1"/>
          </a:solidFill>
        </p:spPr>
        <p:txBody>
          <a:bodyPr>
            <a:normAutofit fontScale="90000"/>
          </a:bodyPr>
          <a:lstStyle/>
          <a:p>
            <a:pPr algn="ctr"/>
            <a:r>
              <a:rPr lang="tr-TR" b="1" dirty="0">
                <a:solidFill>
                  <a:schemeClr val="bg1"/>
                </a:solidFill>
              </a:rPr>
              <a:t> </a:t>
            </a:r>
            <a:r>
              <a:rPr lang="tr-TR" altLang="tr-TR" sz="4000" b="1" dirty="0">
                <a:solidFill>
                  <a:schemeClr val="bg1"/>
                </a:solidFill>
              </a:rPr>
              <a:t>KASA VE ORTAKLARDAN ALACAKLARA DÜZELTME İMKANI</a:t>
            </a:r>
            <a:br>
              <a:rPr lang="tr-TR" altLang="tr-TR" sz="4000" b="1" dirty="0">
                <a:solidFill>
                  <a:schemeClr val="bg1"/>
                </a:solidFill>
              </a:rPr>
            </a:br>
            <a:r>
              <a:rPr lang="tr-TR" altLang="tr-TR" sz="4000" b="1" dirty="0">
                <a:solidFill>
                  <a:schemeClr val="bg1"/>
                </a:solidFill>
              </a:rPr>
              <a:t>BULUNMAYAN KIYMETLER</a:t>
            </a: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870841"/>
            <a:ext cx="10537371" cy="4750676"/>
          </a:xfrm>
        </p:spPr>
        <p:txBody>
          <a:bodyPr>
            <a:normAutofit fontScale="25000" lnSpcReduction="20000"/>
          </a:bodyPr>
          <a:lstStyle/>
          <a:p>
            <a:pPr algn="just"/>
            <a:r>
              <a:rPr lang="tr-TR" sz="11200" b="1" dirty="0">
                <a:solidFill>
                  <a:schemeClr val="accent1"/>
                </a:solidFill>
              </a:rPr>
              <a:t>DÜZELTİLEN TUTARLAR HANGİ HESAPLARDA İZLENEBİLECEK?</a:t>
            </a:r>
          </a:p>
          <a:p>
            <a:pPr marL="0" indent="0" algn="just">
              <a:buNone/>
            </a:pPr>
            <a:r>
              <a:rPr lang="tr-TR" sz="11200" b="1" dirty="0">
                <a:solidFill>
                  <a:schemeClr val="accent1"/>
                </a:solidFill>
              </a:rPr>
              <a:t>DÜZELTİLEN TUTARLAR (KKEG OLARAK DİKKATE ALINMAK KAYDIYLA) GİDER YAZILMAK SURETİYLE KAYITLARDAN SİLİNEBİLECEĞİ GİBİ, BİLANÇONUN AKTİFİNDE 296 NO.LU GEÇİCİ HESAPTA DA İZLENEBİLİR. BU GEÇİCİ HESAPTA İZLEME SEÇENEĞİ, DAHA ÇOK ŞİRKETLERİN ÖZ KAYNAKLARININ YETERSİZ OLDUĞU VE RASYOLARININ BOZULDUĞU (ÖZELLİKLE KAMU İHALELERİNE GİREN ŞİRKETLER) HALLERDE TERCİH EDİLİYOR.</a:t>
            </a:r>
          </a:p>
          <a:p>
            <a:pPr marL="0" indent="0" algn="just">
              <a:buNone/>
            </a:pPr>
            <a:r>
              <a:rPr lang="tr-TR" sz="11200" b="1" dirty="0">
                <a:solidFill>
                  <a:schemeClr val="accent1"/>
                </a:solidFill>
              </a:rPr>
              <a:t>SÖZ KONUSU DÜZENLEME, BU ŞEKİLDE İŞLEMLERİ BULUNAN ŞİRKETLERE KAYIT VE İLGİLİ HESAPLARINI DÜZELTMELERİ İÇİN BÜYÜK BİR FIRSAT VERİYOR! KAÇIRMAMAKTA FAYDA VAR. </a:t>
            </a:r>
          </a:p>
          <a:p>
            <a:pPr algn="just"/>
            <a:endParaRPr lang="tr-TR" sz="11200" b="1" dirty="0">
              <a:solidFill>
                <a:schemeClr val="accent1"/>
              </a:solidFill>
            </a:endParaRPr>
          </a:p>
        </p:txBody>
      </p:sp>
    </p:spTree>
    <p:extLst>
      <p:ext uri="{BB962C8B-B14F-4D97-AF65-F5344CB8AC3E}">
        <p14:creationId xmlns:p14="http://schemas.microsoft.com/office/powerpoint/2010/main" val="24341660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83931"/>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618593"/>
            <a:ext cx="10537371" cy="5002924"/>
          </a:xfrm>
        </p:spPr>
        <p:txBody>
          <a:bodyPr>
            <a:normAutofit fontScale="25000" lnSpcReduction="20000"/>
          </a:bodyPr>
          <a:lstStyle/>
          <a:p>
            <a:pPr algn="just"/>
            <a:r>
              <a:rPr lang="tr-TR" sz="12800" b="1" u="sng" dirty="0">
                <a:solidFill>
                  <a:schemeClr val="accent1"/>
                </a:solidFill>
              </a:rPr>
              <a:t>KİMLER EK VERGİNİN MÜKELLEFİ?</a:t>
            </a:r>
          </a:p>
          <a:p>
            <a:pPr marL="0" indent="0" algn="just">
              <a:buNone/>
            </a:pPr>
            <a:r>
              <a:rPr lang="tr-TR" sz="11200" b="1" dirty="0">
                <a:solidFill>
                  <a:schemeClr val="accent1"/>
                </a:solidFill>
              </a:rPr>
              <a:t>7440 SAYILI KANUNUN 10/27. MADDESİNE GÖRE, SADECE KURUMLAR VERGİSİ MÜKELLEFLERİ EK VERGİNİN MÜKELLEFİ. YANİ;</a:t>
            </a:r>
          </a:p>
          <a:p>
            <a:r>
              <a:rPr lang="tr-TR" sz="11200" b="1" dirty="0">
                <a:solidFill>
                  <a:schemeClr val="accent1"/>
                </a:solidFill>
              </a:rPr>
              <a:t>SERMAYE ŞİRKETLERİ</a:t>
            </a:r>
          </a:p>
          <a:p>
            <a:r>
              <a:rPr lang="tr-TR" sz="11200" b="1" dirty="0">
                <a:solidFill>
                  <a:schemeClr val="accent1"/>
                </a:solidFill>
              </a:rPr>
              <a:t>KOOPERATİFLER</a:t>
            </a:r>
          </a:p>
          <a:p>
            <a:r>
              <a:rPr lang="tr-TR" sz="11200" b="1" dirty="0">
                <a:solidFill>
                  <a:schemeClr val="accent1"/>
                </a:solidFill>
              </a:rPr>
              <a:t>İKTİSADİ KAMU KURULUŞLARI</a:t>
            </a:r>
          </a:p>
          <a:p>
            <a:r>
              <a:rPr lang="tr-TR" sz="11200" b="1" dirty="0">
                <a:solidFill>
                  <a:schemeClr val="accent1"/>
                </a:solidFill>
              </a:rPr>
              <a:t>DERNEK VEYA VAKIFLARA AİT İKTİSADİ İŞLETMELER</a:t>
            </a:r>
          </a:p>
          <a:p>
            <a:r>
              <a:rPr lang="tr-TR" sz="11200" b="1" dirty="0">
                <a:solidFill>
                  <a:schemeClr val="accent1"/>
                </a:solidFill>
              </a:rPr>
              <a:t>İŞ ORTAKLIKLARI,</a:t>
            </a:r>
          </a:p>
          <a:p>
            <a:r>
              <a:rPr lang="tr-TR" sz="11200" b="1" dirty="0">
                <a:solidFill>
                  <a:schemeClr val="accent1"/>
                </a:solidFill>
              </a:rPr>
              <a:t>BEYANNAME VEREN DAR MÜKELLEF KURUMLAR</a:t>
            </a:r>
          </a:p>
          <a:p>
            <a:pPr marL="0" indent="0">
              <a:buNone/>
            </a:pPr>
            <a:r>
              <a:rPr lang="tr-TR" sz="11200" b="1" dirty="0">
                <a:solidFill>
                  <a:schemeClr val="accent1"/>
                </a:solidFill>
              </a:rPr>
              <a:t>EK VERGİNİN MÜKELLEFİ. </a:t>
            </a:r>
          </a:p>
        </p:txBody>
      </p:sp>
    </p:spTree>
    <p:extLst>
      <p:ext uri="{BB962C8B-B14F-4D97-AF65-F5344CB8AC3E}">
        <p14:creationId xmlns:p14="http://schemas.microsoft.com/office/powerpoint/2010/main" val="9403506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83931"/>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618593"/>
            <a:ext cx="10537371" cy="5002924"/>
          </a:xfrm>
        </p:spPr>
        <p:txBody>
          <a:bodyPr>
            <a:normAutofit fontScale="25000" lnSpcReduction="20000"/>
          </a:bodyPr>
          <a:lstStyle/>
          <a:p>
            <a:pPr algn="just"/>
            <a:r>
              <a:rPr lang="tr-TR" sz="12800" b="1" u="sng" dirty="0">
                <a:solidFill>
                  <a:schemeClr val="accent1"/>
                </a:solidFill>
              </a:rPr>
              <a:t>HANGİ MÜKELLEFLER EK VERGİDEN MUAF? </a:t>
            </a:r>
          </a:p>
          <a:p>
            <a:pPr marL="0" indent="0" algn="just">
              <a:buNone/>
            </a:pPr>
            <a:endParaRPr lang="tr-TR" sz="11200" b="1" dirty="0">
              <a:solidFill>
                <a:schemeClr val="accent1"/>
              </a:solidFill>
            </a:endParaRPr>
          </a:p>
          <a:p>
            <a:pPr marL="0" indent="0" algn="just">
              <a:buNone/>
            </a:pPr>
            <a:r>
              <a:rPr lang="tr-TR" sz="11200" b="1" dirty="0">
                <a:solidFill>
                  <a:schemeClr val="accent1"/>
                </a:solidFill>
              </a:rPr>
              <a:t>7440 SAYILI KANUNUN 10/27. MADDESİNE GÖRE, </a:t>
            </a:r>
            <a:r>
              <a:rPr lang="en-CA" sz="12800" b="1" dirty="0">
                <a:solidFill>
                  <a:schemeClr val="accent1"/>
                </a:solidFill>
              </a:rPr>
              <a:t>06.02.2023 TARİHİ İTİBARİYLA, </a:t>
            </a:r>
            <a:endParaRPr lang="tr-TR" sz="12800" b="1" dirty="0">
              <a:solidFill>
                <a:schemeClr val="accent1"/>
              </a:solidFill>
            </a:endParaRPr>
          </a:p>
          <a:p>
            <a:pPr marL="0" indent="0" algn="just">
              <a:buNone/>
            </a:pPr>
            <a:r>
              <a:rPr lang="en-CA" sz="12800" b="1" dirty="0">
                <a:solidFill>
                  <a:schemeClr val="accent1"/>
                </a:solidFill>
              </a:rPr>
              <a:t>ADANA,</a:t>
            </a:r>
            <a:r>
              <a:rPr lang="tr-TR" sz="12800" b="1" dirty="0">
                <a:solidFill>
                  <a:schemeClr val="accent1"/>
                </a:solidFill>
              </a:rPr>
              <a:t> </a:t>
            </a:r>
            <a:r>
              <a:rPr lang="en-CA" sz="12800" b="1" dirty="0">
                <a:solidFill>
                  <a:schemeClr val="accent1"/>
                </a:solidFill>
              </a:rPr>
              <a:t>ADIYAMAN, DIYARBAKIR, ELAZIĞ, GAZIANTEP, HATAY, KAHRAMANMARAŞ, KİLİS, MALATYA</a:t>
            </a:r>
            <a:r>
              <a:rPr lang="tr-TR" sz="12800" b="1" dirty="0">
                <a:solidFill>
                  <a:schemeClr val="accent1"/>
                </a:solidFill>
              </a:rPr>
              <a:t>, </a:t>
            </a:r>
            <a:r>
              <a:rPr lang="en-CA" sz="12800" b="1" dirty="0">
                <a:solidFill>
                  <a:schemeClr val="accent1"/>
                </a:solidFill>
              </a:rPr>
              <a:t>OSMANIYE</a:t>
            </a:r>
            <a:r>
              <a:rPr lang="tr-TR" sz="12800" b="1" dirty="0">
                <a:solidFill>
                  <a:schemeClr val="accent1"/>
                </a:solidFill>
              </a:rPr>
              <a:t> </a:t>
            </a:r>
            <a:r>
              <a:rPr lang="en-CA" sz="12800" b="1" dirty="0">
                <a:solidFill>
                  <a:schemeClr val="accent1"/>
                </a:solidFill>
              </a:rPr>
              <a:t>ŞANLIURFA</a:t>
            </a:r>
            <a:r>
              <a:rPr lang="tr-TR" sz="12800" b="1" dirty="0">
                <a:solidFill>
                  <a:schemeClr val="accent1"/>
                </a:solidFill>
              </a:rPr>
              <a:t>, </a:t>
            </a:r>
            <a:r>
              <a:rPr lang="en-CA" sz="12800" b="1" dirty="0">
                <a:solidFill>
                  <a:schemeClr val="accent1"/>
                </a:solidFill>
              </a:rPr>
              <a:t>SIVAS </a:t>
            </a:r>
            <a:r>
              <a:rPr lang="tr-TR" sz="12800" b="1" dirty="0">
                <a:solidFill>
                  <a:schemeClr val="accent1"/>
                </a:solidFill>
              </a:rPr>
              <a:t>İ</a:t>
            </a:r>
            <a:r>
              <a:rPr lang="en-CA" sz="12800" b="1" dirty="0">
                <a:solidFill>
                  <a:schemeClr val="accent1"/>
                </a:solidFill>
              </a:rPr>
              <a:t>LİNİN GÜRÜN </a:t>
            </a:r>
            <a:r>
              <a:rPr lang="tr-TR" sz="12800" b="1" dirty="0">
                <a:solidFill>
                  <a:schemeClr val="accent1"/>
                </a:solidFill>
              </a:rPr>
              <a:t>İ</a:t>
            </a:r>
            <a:r>
              <a:rPr lang="en-CA" sz="12800" b="1" dirty="0">
                <a:solidFill>
                  <a:schemeClr val="accent1"/>
                </a:solidFill>
              </a:rPr>
              <a:t>LÇESINDE</a:t>
            </a:r>
          </a:p>
          <a:p>
            <a:pPr marL="0" indent="0" algn="just">
              <a:buNone/>
            </a:pPr>
            <a:r>
              <a:rPr lang="en-CA" sz="11200" b="1" dirty="0">
                <a:solidFill>
                  <a:schemeClr val="accent1"/>
                </a:solidFill>
              </a:rPr>
              <a:t>KURUMLAR VERGİSİ MÜKELLEFİYETİ</a:t>
            </a:r>
            <a:r>
              <a:rPr lang="tr-TR" sz="11200" b="1" dirty="0">
                <a:solidFill>
                  <a:schemeClr val="accent1"/>
                </a:solidFill>
              </a:rPr>
              <a:t> </a:t>
            </a:r>
            <a:r>
              <a:rPr lang="en-CA" sz="11200" b="1" dirty="0">
                <a:solidFill>
                  <a:schemeClr val="accent1"/>
                </a:solidFill>
              </a:rPr>
              <a:t>BULUNANLAR, EK VERGİDEN MUAF BULUNUYOR.</a:t>
            </a: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3034173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83931"/>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618593"/>
            <a:ext cx="10537371" cy="5002924"/>
          </a:xfrm>
        </p:spPr>
        <p:txBody>
          <a:bodyPr>
            <a:normAutofit fontScale="25000" lnSpcReduction="20000"/>
          </a:bodyPr>
          <a:lstStyle/>
          <a:p>
            <a:pPr marL="0" indent="0" algn="just">
              <a:buNone/>
            </a:pPr>
            <a:r>
              <a:rPr lang="tr-TR" sz="11200" b="1" dirty="0">
                <a:solidFill>
                  <a:schemeClr val="accent1"/>
                </a:solidFill>
              </a:rPr>
              <a:t>EK VERGİ;</a:t>
            </a:r>
          </a:p>
          <a:p>
            <a:pPr algn="just">
              <a:lnSpc>
                <a:spcPct val="107000"/>
              </a:lnSpc>
              <a:spcAft>
                <a:spcPts val="777"/>
              </a:spcAft>
            </a:pPr>
            <a:r>
              <a:rPr lang="tr-TR" sz="11200" b="1" dirty="0">
                <a:solidFill>
                  <a:schemeClr val="accent1"/>
                </a:solidFill>
              </a:rPr>
              <a:t>2022 YILINA İLİŞKİN OLUP 2023 YILINDA VERİLECEK KURUMLAR VERGİSİ BEYANNAMESİ İLE BEYAN EDİLEN İSTİSNA VE İNDİRİM TUTARLARININ %10’U ORANINDA,</a:t>
            </a:r>
          </a:p>
          <a:p>
            <a:pPr algn="just">
              <a:lnSpc>
                <a:spcPct val="107000"/>
              </a:lnSpc>
              <a:spcAft>
                <a:spcPts val="777"/>
              </a:spcAft>
            </a:pPr>
            <a:r>
              <a:rPr lang="tr-TR" sz="11200" b="1" dirty="0">
                <a:solidFill>
                  <a:schemeClr val="accent1"/>
                </a:solidFill>
              </a:rPr>
              <a:t>YURT İÇİ VE YURT DIŞI İŞTİRAK KAZANCI İSTİSNASI İLE YURT DIŞI ŞUBE KAZANÇLARI İSTİSNASI TUTARLARININ %5’İ ORANINDA </a:t>
            </a:r>
          </a:p>
          <a:p>
            <a:pPr marL="0" indent="0" algn="just">
              <a:lnSpc>
                <a:spcPct val="107000"/>
              </a:lnSpc>
              <a:spcAft>
                <a:spcPts val="777"/>
              </a:spcAft>
              <a:buNone/>
            </a:pPr>
            <a:r>
              <a:rPr lang="tr-TR" sz="11200" b="1" dirty="0">
                <a:solidFill>
                  <a:schemeClr val="accent1"/>
                </a:solidFill>
              </a:rPr>
              <a:t>HESAPLANACAK.</a:t>
            </a:r>
          </a:p>
          <a:p>
            <a:pPr algn="just">
              <a:lnSpc>
                <a:spcPct val="107000"/>
              </a:lnSpc>
              <a:spcAft>
                <a:spcPts val="777"/>
              </a:spcAft>
            </a:pPr>
            <a:r>
              <a:rPr lang="tr-TR" sz="11200" b="1" dirty="0">
                <a:solidFill>
                  <a:schemeClr val="accent1"/>
                </a:solidFill>
              </a:rPr>
              <a:t>İLK TAKSİTİ NİSAN 2023, İKİNCİ TAKSİTİ İSE AĞUSTOS 2023 AYLARINDA OLMAK ÜZERE 2 TAKSİTTE ÖDENECEK.</a:t>
            </a:r>
          </a:p>
          <a:p>
            <a:pPr marL="0" indent="0" algn="just">
              <a:buNone/>
            </a:pPr>
            <a:endParaRPr lang="tr-TR" sz="11200" b="1" dirty="0">
              <a:solidFill>
                <a:schemeClr val="accent1"/>
              </a:solidFill>
            </a:endParaRPr>
          </a:p>
          <a:p>
            <a:pPr marL="0" indent="0" algn="just">
              <a:buNone/>
            </a:pPr>
            <a:endParaRPr lang="tr-TR" sz="11200" b="1" dirty="0">
              <a:solidFill>
                <a:schemeClr val="accent1"/>
              </a:solidFill>
            </a:endParaRPr>
          </a:p>
        </p:txBody>
      </p:sp>
    </p:spTree>
    <p:extLst>
      <p:ext uri="{BB962C8B-B14F-4D97-AF65-F5344CB8AC3E}">
        <p14:creationId xmlns:p14="http://schemas.microsoft.com/office/powerpoint/2010/main" val="29408866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783931"/>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618593"/>
            <a:ext cx="10537371" cy="5002924"/>
          </a:xfrm>
        </p:spPr>
        <p:txBody>
          <a:bodyPr>
            <a:normAutofit fontScale="25000" lnSpcReduction="20000"/>
          </a:bodyPr>
          <a:lstStyle/>
          <a:p>
            <a:pPr marL="0" indent="0" algn="just">
              <a:buNone/>
            </a:pPr>
            <a:r>
              <a:rPr lang="tr-TR" sz="11200" b="1" dirty="0">
                <a:solidFill>
                  <a:schemeClr val="accent1"/>
                </a:solidFill>
              </a:rPr>
              <a:t>EK VERGİ;</a:t>
            </a:r>
          </a:p>
          <a:p>
            <a:pPr algn="just">
              <a:lnSpc>
                <a:spcPct val="107000"/>
              </a:lnSpc>
              <a:spcAft>
                <a:spcPts val="777"/>
              </a:spcAft>
            </a:pPr>
            <a:r>
              <a:rPr lang="en-CA" sz="11200" b="1" dirty="0">
                <a:solidFill>
                  <a:schemeClr val="accent1"/>
                </a:solidFill>
              </a:rPr>
              <a:t>DÖNEM KAZANCI İLE</a:t>
            </a:r>
            <a:r>
              <a:rPr lang="tr-TR" sz="11200" b="1" dirty="0">
                <a:solidFill>
                  <a:schemeClr val="accent1"/>
                </a:solidFill>
              </a:rPr>
              <a:t> </a:t>
            </a:r>
            <a:r>
              <a:rPr lang="en-CA" sz="11200" b="1" dirty="0">
                <a:solidFill>
                  <a:schemeClr val="accent1"/>
                </a:solidFill>
              </a:rPr>
              <a:t>İLİŞKİLENDİRİLMEKSİZİN HESAPLANIP</a:t>
            </a:r>
            <a:r>
              <a:rPr lang="tr-TR" sz="11200" b="1" dirty="0">
                <a:solidFill>
                  <a:schemeClr val="accent1"/>
                </a:solidFill>
              </a:rPr>
              <a:t> </a:t>
            </a:r>
            <a:r>
              <a:rPr lang="en-CA" sz="11200" b="1" dirty="0">
                <a:solidFill>
                  <a:schemeClr val="accent1"/>
                </a:solidFill>
              </a:rPr>
              <a:t>ÖDENECEK. </a:t>
            </a:r>
            <a:endParaRPr lang="tr-TR" sz="11200" b="1" dirty="0">
              <a:solidFill>
                <a:schemeClr val="accent1"/>
              </a:solidFill>
            </a:endParaRPr>
          </a:p>
          <a:p>
            <a:pPr algn="just">
              <a:lnSpc>
                <a:spcPct val="107000"/>
              </a:lnSpc>
              <a:spcAft>
                <a:spcPts val="777"/>
              </a:spcAft>
            </a:pPr>
            <a:r>
              <a:rPr lang="en-CA" sz="11200" b="1" dirty="0">
                <a:solidFill>
                  <a:schemeClr val="accent1"/>
                </a:solidFill>
              </a:rPr>
              <a:t>BEYANNAMEDE ZARAR ÇIKSA VEYA</a:t>
            </a:r>
            <a:r>
              <a:rPr lang="tr-TR" sz="11200" b="1" dirty="0">
                <a:solidFill>
                  <a:schemeClr val="accent1"/>
                </a:solidFill>
              </a:rPr>
              <a:t> </a:t>
            </a:r>
            <a:r>
              <a:rPr lang="en-CA" sz="11200" b="1" dirty="0">
                <a:solidFill>
                  <a:schemeClr val="accent1"/>
                </a:solidFill>
              </a:rPr>
              <a:t>GEÇMIŞ YIL ZARARININ MAHSUBU</a:t>
            </a:r>
            <a:r>
              <a:rPr lang="tr-TR" sz="11200" b="1" dirty="0">
                <a:solidFill>
                  <a:schemeClr val="accent1"/>
                </a:solidFill>
              </a:rPr>
              <a:t> </a:t>
            </a:r>
            <a:r>
              <a:rPr lang="en-CA" sz="11200" b="1" dirty="0">
                <a:solidFill>
                  <a:schemeClr val="accent1"/>
                </a:solidFill>
              </a:rPr>
              <a:t>NEDENIYLE MATRAH OLUŞMASA DA ÖDENECEK. </a:t>
            </a:r>
            <a:endParaRPr lang="tr-TR" sz="11200" b="1" dirty="0">
              <a:solidFill>
                <a:schemeClr val="accent1"/>
              </a:solidFill>
            </a:endParaRPr>
          </a:p>
          <a:p>
            <a:pPr algn="just">
              <a:lnSpc>
                <a:spcPct val="107000"/>
              </a:lnSpc>
              <a:spcAft>
                <a:spcPts val="777"/>
              </a:spcAft>
            </a:pPr>
            <a:r>
              <a:rPr lang="en-CA" sz="11200" b="1" dirty="0">
                <a:solidFill>
                  <a:schemeClr val="accent1"/>
                </a:solidFill>
              </a:rPr>
              <a:t>GİDER VE İNDİRİM OLARAK</a:t>
            </a:r>
            <a:r>
              <a:rPr lang="tr-TR" sz="11200" b="1" dirty="0">
                <a:solidFill>
                  <a:schemeClr val="accent1"/>
                </a:solidFill>
              </a:rPr>
              <a:t> </a:t>
            </a:r>
            <a:r>
              <a:rPr lang="en-CA" sz="11200" b="1" dirty="0">
                <a:solidFill>
                  <a:schemeClr val="accent1"/>
                </a:solidFill>
              </a:rPr>
              <a:t>DİKKATE ALINAMAYACAK, HİÇBİR VERGİDEN</a:t>
            </a:r>
            <a:r>
              <a:rPr lang="tr-TR" sz="11200" b="1" dirty="0">
                <a:solidFill>
                  <a:schemeClr val="accent1"/>
                </a:solidFill>
              </a:rPr>
              <a:t> </a:t>
            </a:r>
            <a:r>
              <a:rPr lang="en-CA" sz="11200" b="1" dirty="0">
                <a:solidFill>
                  <a:schemeClr val="accent1"/>
                </a:solidFill>
              </a:rPr>
              <a:t>MAHSUP EDİLEMEYECEK. </a:t>
            </a:r>
            <a:endParaRPr lang="tr-TR" sz="11200" b="1" dirty="0">
              <a:solidFill>
                <a:schemeClr val="accent1"/>
              </a:solidFill>
            </a:endParaRPr>
          </a:p>
          <a:p>
            <a:pPr algn="just">
              <a:lnSpc>
                <a:spcPct val="107000"/>
              </a:lnSpc>
              <a:spcAft>
                <a:spcPts val="777"/>
              </a:spcAft>
            </a:pPr>
            <a:r>
              <a:rPr lang="en-CA" sz="11200" b="1" dirty="0">
                <a:solidFill>
                  <a:schemeClr val="accent1"/>
                </a:solidFill>
              </a:rPr>
              <a:t>2022 YILINDA MATRAH ARTIRIMI</a:t>
            </a:r>
            <a:r>
              <a:rPr lang="tr-TR" sz="11200" b="1" dirty="0">
                <a:solidFill>
                  <a:schemeClr val="accent1"/>
                </a:solidFill>
              </a:rPr>
              <a:t> </a:t>
            </a:r>
            <a:r>
              <a:rPr lang="en-CA" sz="11200" b="1" dirty="0">
                <a:solidFill>
                  <a:schemeClr val="accent1"/>
                </a:solidFill>
              </a:rPr>
              <a:t>YAPILMASI, EK VERGİ YÖNÜNDEN</a:t>
            </a:r>
            <a:r>
              <a:rPr lang="tr-TR" sz="11200" b="1" dirty="0">
                <a:solidFill>
                  <a:schemeClr val="accent1"/>
                </a:solidFill>
              </a:rPr>
              <a:t> </a:t>
            </a:r>
            <a:r>
              <a:rPr lang="en-CA" sz="11200" b="1" dirty="0">
                <a:solidFill>
                  <a:schemeClr val="accent1"/>
                </a:solidFill>
              </a:rPr>
              <a:t>İNCELEMEYE ENGEL OLMAYACAK. </a:t>
            </a:r>
            <a:endParaRPr lang="tr-TR" sz="11200" b="1" dirty="0">
              <a:solidFill>
                <a:schemeClr val="accent1"/>
              </a:solidFill>
            </a:endParaRPr>
          </a:p>
        </p:txBody>
      </p:sp>
    </p:spTree>
    <p:extLst>
      <p:ext uri="{BB962C8B-B14F-4D97-AF65-F5344CB8AC3E}">
        <p14:creationId xmlns:p14="http://schemas.microsoft.com/office/powerpoint/2010/main" val="7608338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
          <p:cNvSpPr txBox="1"/>
          <p:nvPr/>
        </p:nvSpPr>
        <p:spPr>
          <a:xfrm>
            <a:off x="520700" y="431800"/>
            <a:ext cx="7128555" cy="718145"/>
          </a:xfrm>
          <a:prstGeom prst="rect">
            <a:avLst/>
          </a:prstGeom>
          <a:noFill/>
        </p:spPr>
        <p:txBody>
          <a:bodyPr vert="horz" wrap="none" lIns="0" tIns="0" rIns="0" bIns="0" rtlCol="0">
            <a:spAutoFit/>
          </a:bodyPr>
          <a:lstStyle/>
          <a:p>
            <a:pPr>
              <a:lnSpc>
                <a:spcPts val="2760"/>
              </a:lnSpc>
            </a:pPr>
            <a:r>
              <a:rPr lang="en-CA" sz="2410" b="1" dirty="0">
                <a:solidFill>
                  <a:srgbClr val="FF0000"/>
                </a:solidFill>
                <a:latin typeface="Georgia Bold Italic"/>
                <a:cs typeface="Georgia Bold Italic"/>
              </a:rPr>
              <a:t>               </a:t>
            </a:r>
            <a:r>
              <a:rPr lang="en-CA" sz="2410" b="1" dirty="0" err="1">
                <a:solidFill>
                  <a:schemeClr val="bg1"/>
                </a:solidFill>
                <a:highlight>
                  <a:srgbClr val="800000"/>
                </a:highlight>
                <a:latin typeface="Georgia Bold Italic"/>
                <a:cs typeface="Georgia Bold Italic"/>
              </a:rPr>
              <a:t>Vergiye</a:t>
            </a:r>
            <a:r>
              <a:rPr lang="en-CA" sz="2410" b="1" dirty="0">
                <a:solidFill>
                  <a:schemeClr val="bg1"/>
                </a:solidFill>
                <a:highlight>
                  <a:srgbClr val="800000"/>
                </a:highlight>
                <a:latin typeface="Georgia Bold Italic"/>
                <a:cs typeface="Georgia Bold Italic"/>
              </a:rPr>
              <a:t> Tabi </a:t>
            </a:r>
            <a:r>
              <a:rPr lang="tr-TR" sz="2410" b="1" dirty="0">
                <a:solidFill>
                  <a:schemeClr val="bg1"/>
                </a:solidFill>
                <a:highlight>
                  <a:srgbClr val="800000"/>
                </a:highlight>
                <a:latin typeface="Georgia Bold Italic"/>
                <a:cs typeface="Georgia Bold Italic"/>
              </a:rPr>
              <a:t>İ</a:t>
            </a:r>
            <a:r>
              <a:rPr lang="en-CA" sz="2410" b="1" dirty="0" err="1">
                <a:solidFill>
                  <a:schemeClr val="bg1"/>
                </a:solidFill>
                <a:highlight>
                  <a:srgbClr val="800000"/>
                </a:highlight>
                <a:latin typeface="Georgia Bold Italic"/>
                <a:cs typeface="Georgia Bold Italic"/>
              </a:rPr>
              <a:t>ndirim</a:t>
            </a:r>
            <a:r>
              <a:rPr lang="en-CA" sz="2410" b="1" dirty="0">
                <a:solidFill>
                  <a:schemeClr val="bg1"/>
                </a:solidFill>
                <a:highlight>
                  <a:srgbClr val="800000"/>
                </a:highlight>
                <a:latin typeface="Georgia Bold Italic"/>
                <a:cs typeface="Georgia Bold Italic"/>
              </a:rPr>
              <a:t> </a:t>
            </a:r>
            <a:r>
              <a:rPr lang="en-CA" sz="2410" b="1" dirty="0" err="1">
                <a:solidFill>
                  <a:schemeClr val="bg1"/>
                </a:solidFill>
                <a:highlight>
                  <a:srgbClr val="800000"/>
                </a:highlight>
                <a:latin typeface="Georgia Bold Italic"/>
                <a:cs typeface="Georgia Bold Italic"/>
              </a:rPr>
              <a:t>ve</a:t>
            </a:r>
            <a:r>
              <a:rPr lang="en-CA" sz="2410" b="1" dirty="0">
                <a:solidFill>
                  <a:schemeClr val="bg1"/>
                </a:solidFill>
                <a:highlight>
                  <a:srgbClr val="800000"/>
                </a:highlight>
                <a:latin typeface="Georgia Bold Italic"/>
                <a:cs typeface="Georgia Bold Italic"/>
              </a:rPr>
              <a:t> </a:t>
            </a:r>
            <a:r>
              <a:rPr lang="tr-TR" sz="2410" b="1" dirty="0">
                <a:solidFill>
                  <a:schemeClr val="bg1"/>
                </a:solidFill>
                <a:highlight>
                  <a:srgbClr val="800000"/>
                </a:highlight>
                <a:latin typeface="Georgia Bold Italic"/>
                <a:cs typeface="Georgia Bold Italic"/>
              </a:rPr>
              <a:t>İ</a:t>
            </a:r>
            <a:r>
              <a:rPr lang="en-CA" sz="2410" b="1" dirty="0" err="1">
                <a:solidFill>
                  <a:schemeClr val="bg1"/>
                </a:solidFill>
                <a:highlight>
                  <a:srgbClr val="800000"/>
                </a:highlight>
                <a:latin typeface="Georgia Bold Italic"/>
                <a:cs typeface="Georgia Bold Italic"/>
              </a:rPr>
              <a:t>stisnalar</a:t>
            </a:r>
            <a:r>
              <a:rPr lang="en-CA" sz="2410" b="1" dirty="0">
                <a:solidFill>
                  <a:schemeClr val="bg1"/>
                </a:solidFill>
                <a:highlight>
                  <a:srgbClr val="800000"/>
                </a:highlight>
                <a:latin typeface="Georgia Bold Italic"/>
                <a:cs typeface="Georgia Bold Italic"/>
              </a:rPr>
              <a:t> - 1</a:t>
            </a:r>
          </a:p>
          <a:p>
            <a:pPr>
              <a:lnSpc>
                <a:spcPts val="2760"/>
              </a:lnSpc>
            </a:pPr>
            <a:endParaRPr lang="en-CA" sz="2400" dirty="0">
              <a:solidFill>
                <a:schemeClr val="bg1"/>
              </a:solidFill>
            </a:endParaRPr>
          </a:p>
        </p:txBody>
      </p:sp>
      <p:sp>
        <p:nvSpPr>
          <p:cNvPr id="3" name="TextBox 3"/>
          <p:cNvSpPr txBox="1"/>
          <p:nvPr/>
        </p:nvSpPr>
        <p:spPr>
          <a:xfrm>
            <a:off x="584200" y="1549400"/>
            <a:ext cx="2523127" cy="410369"/>
          </a:xfrm>
          <a:prstGeom prst="rect">
            <a:avLst/>
          </a:prstGeom>
          <a:noFill/>
        </p:spPr>
        <p:txBody>
          <a:bodyPr vert="horz" wrap="none" lIns="0" tIns="0" rIns="0" bIns="0" rtlCol="0">
            <a:spAutoFit/>
          </a:bodyPr>
          <a:lstStyle/>
          <a:p>
            <a:pPr>
              <a:lnSpc>
                <a:spcPts val="1600"/>
              </a:lnSpc>
            </a:pPr>
            <a:r>
              <a:rPr lang="tr-TR" sz="1413" b="1" dirty="0">
                <a:solidFill>
                  <a:schemeClr val="accent1">
                    <a:lumMod val="75000"/>
                  </a:schemeClr>
                </a:solidFill>
                <a:latin typeface="Georgia Bold Italic"/>
                <a:cs typeface="Georgia Bold Italic"/>
              </a:rPr>
              <a:t>İ</a:t>
            </a:r>
            <a:r>
              <a:rPr lang="en-CA" sz="1413" b="1" dirty="0" err="1">
                <a:solidFill>
                  <a:schemeClr val="accent1">
                    <a:lumMod val="75000"/>
                  </a:schemeClr>
                </a:solidFill>
                <a:latin typeface="Georgia Bold Italic"/>
                <a:cs typeface="Georgia Bold Italic"/>
              </a:rPr>
              <a:t>ndirim</a:t>
            </a:r>
            <a:r>
              <a:rPr lang="en-CA" sz="1413" b="1" dirty="0">
                <a:solidFill>
                  <a:schemeClr val="accent1">
                    <a:lumMod val="75000"/>
                  </a:schemeClr>
                </a:solidFill>
                <a:latin typeface="Georgia Bold Italic"/>
                <a:cs typeface="Georgia Bold Italic"/>
              </a:rPr>
              <a:t> ve </a:t>
            </a:r>
            <a:r>
              <a:rPr lang="tr-TR" sz="1413" b="1" dirty="0">
                <a:solidFill>
                  <a:schemeClr val="accent1">
                    <a:lumMod val="75000"/>
                  </a:schemeClr>
                </a:solidFill>
                <a:latin typeface="Georgia Bold Italic"/>
                <a:cs typeface="Georgia Bold Italic"/>
              </a:rPr>
              <a:t>İ</a:t>
            </a:r>
            <a:r>
              <a:rPr lang="en-CA" sz="1413" b="1" dirty="0" err="1">
                <a:solidFill>
                  <a:schemeClr val="accent1">
                    <a:lumMod val="75000"/>
                  </a:schemeClr>
                </a:solidFill>
                <a:latin typeface="Georgia Bold Italic"/>
                <a:cs typeface="Georgia Bold Italic"/>
              </a:rPr>
              <a:t>stisnanın</a:t>
            </a:r>
            <a:r>
              <a:rPr lang="en-CA" sz="1413" b="1" dirty="0">
                <a:solidFill>
                  <a:schemeClr val="accent1">
                    <a:lumMod val="75000"/>
                  </a:schemeClr>
                </a:solidFill>
                <a:latin typeface="Georgia Bold Italic"/>
                <a:cs typeface="Georgia Bold Italic"/>
              </a:rPr>
              <a:t> </a:t>
            </a:r>
            <a:r>
              <a:rPr lang="en-CA" sz="1413" b="1" dirty="0" err="1">
                <a:solidFill>
                  <a:schemeClr val="accent1">
                    <a:lumMod val="75000"/>
                  </a:schemeClr>
                </a:solidFill>
                <a:latin typeface="Georgia Bold Italic"/>
                <a:cs typeface="Georgia Bold Italic"/>
              </a:rPr>
              <a:t>Türü</a:t>
            </a:r>
            <a:endParaRPr lang="en-CA" sz="1413" b="1" dirty="0">
              <a:solidFill>
                <a:schemeClr val="accent1">
                  <a:lumMod val="75000"/>
                </a:schemeClr>
              </a:solidFill>
              <a:latin typeface="Georgia Bold Italic"/>
              <a:cs typeface="Georgia Bold Italic"/>
            </a:endParaRPr>
          </a:p>
          <a:p>
            <a:pPr>
              <a:lnSpc>
                <a:spcPts val="1610"/>
              </a:lnSpc>
            </a:pPr>
            <a:endParaRPr lang="en-CA" sz="1403" dirty="0">
              <a:solidFill>
                <a:srgbClr val="000000"/>
              </a:solidFill>
            </a:endParaRPr>
          </a:p>
        </p:txBody>
      </p:sp>
      <p:sp>
        <p:nvSpPr>
          <p:cNvPr id="4" name="TextBox 4"/>
          <p:cNvSpPr txBox="1"/>
          <p:nvPr/>
        </p:nvSpPr>
        <p:spPr>
          <a:xfrm>
            <a:off x="10375900" y="1447800"/>
            <a:ext cx="1120500"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Vergi </a:t>
            </a:r>
            <a:r>
              <a:rPr lang="en-CA" sz="1413" b="1" dirty="0" err="1">
                <a:solidFill>
                  <a:schemeClr val="accent1">
                    <a:lumMod val="75000"/>
                  </a:schemeClr>
                </a:solidFill>
                <a:latin typeface="Georgia Bold Italic"/>
              </a:rPr>
              <a:t>Oranı</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endParaRPr>
          </a:p>
        </p:txBody>
      </p:sp>
      <p:sp>
        <p:nvSpPr>
          <p:cNvPr id="5" name="TextBox 5"/>
          <p:cNvSpPr txBox="1"/>
          <p:nvPr/>
        </p:nvSpPr>
        <p:spPr>
          <a:xfrm>
            <a:off x="10769600" y="1651000"/>
            <a:ext cx="322204"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a:t>
            </a:r>
          </a:p>
          <a:p>
            <a:pPr>
              <a:lnSpc>
                <a:spcPts val="1610"/>
              </a:lnSpc>
            </a:pPr>
            <a:endParaRPr lang="en-CA" sz="1403" dirty="0">
              <a:solidFill>
                <a:srgbClr val="000000"/>
              </a:solidFill>
            </a:endParaRPr>
          </a:p>
        </p:txBody>
      </p:sp>
      <p:sp>
        <p:nvSpPr>
          <p:cNvPr id="6" name="TextBox 6"/>
          <p:cNvSpPr txBox="1"/>
          <p:nvPr/>
        </p:nvSpPr>
        <p:spPr>
          <a:xfrm>
            <a:off x="584200" y="2057400"/>
            <a:ext cx="4908395" cy="410369"/>
          </a:xfrm>
          <a:prstGeom prst="rect">
            <a:avLst/>
          </a:prstGeom>
          <a:noFill/>
        </p:spPr>
        <p:txBody>
          <a:bodyPr vert="horz" wrap="none" lIns="0" tIns="0" rIns="0" bIns="0" rtlCol="0">
            <a:spAutoFit/>
          </a:bodyPr>
          <a:lstStyle/>
          <a:p>
            <a:pPr>
              <a:lnSpc>
                <a:spcPts val="1600"/>
              </a:lnSpc>
            </a:pP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ndirimli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kurumlar</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vergisi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matrahı</a:t>
            </a:r>
            <a:r>
              <a:rPr lang="en-CA" sz="1413" b="1" dirty="0">
                <a:solidFill>
                  <a:schemeClr val="accent1">
                    <a:lumMod val="75000"/>
                  </a:schemeClr>
                </a:solidFill>
                <a:latin typeface="Georgia Bold Italic"/>
              </a:rPr>
              <a:t> (KVK Md. 32/A)</a:t>
            </a:r>
          </a:p>
          <a:p>
            <a:pPr>
              <a:lnSpc>
                <a:spcPts val="1610"/>
              </a:lnSpc>
            </a:pPr>
            <a:endParaRPr lang="en-CA" sz="1406" dirty="0">
              <a:solidFill>
                <a:srgbClr val="000000"/>
              </a:solidFill>
              <a:latin typeface="Georgia Italic"/>
              <a:cs typeface="Georgia Italic"/>
            </a:endParaRPr>
          </a:p>
        </p:txBody>
      </p:sp>
      <p:sp>
        <p:nvSpPr>
          <p:cNvPr id="7" name="TextBox 7"/>
          <p:cNvSpPr txBox="1"/>
          <p:nvPr/>
        </p:nvSpPr>
        <p:spPr>
          <a:xfrm>
            <a:off x="10833100" y="20574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6" dirty="0">
              <a:solidFill>
                <a:srgbClr val="000000"/>
              </a:solidFill>
              <a:latin typeface="Georgia Italic"/>
              <a:cs typeface="Georgia Italic"/>
            </a:endParaRPr>
          </a:p>
        </p:txBody>
      </p:sp>
      <p:sp>
        <p:nvSpPr>
          <p:cNvPr id="8" name="TextBox 8"/>
          <p:cNvSpPr txBox="1"/>
          <p:nvPr/>
        </p:nvSpPr>
        <p:spPr>
          <a:xfrm>
            <a:off x="584200" y="2463800"/>
            <a:ext cx="5006179"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Ar</a:t>
            </a:r>
            <a:r>
              <a:rPr lang="en-CA" sz="1413" b="1" dirty="0">
                <a:solidFill>
                  <a:schemeClr val="accent1">
                    <a:lumMod val="75000"/>
                  </a:schemeClr>
                </a:solidFill>
                <a:latin typeface="Georgia Bold Italic"/>
              </a:rPr>
              <a:t>-Ge ve </a:t>
            </a:r>
            <a:r>
              <a:rPr lang="en-CA" sz="1413" b="1" dirty="0" err="1">
                <a:solidFill>
                  <a:schemeClr val="accent1">
                    <a:lumMod val="75000"/>
                  </a:schemeClr>
                </a:solidFill>
                <a:latin typeface="Georgia Bold Italic"/>
              </a:rPr>
              <a:t>Tasarım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indirimi</a:t>
            </a:r>
            <a:r>
              <a:rPr lang="en-CA" sz="1413" b="1" dirty="0">
                <a:solidFill>
                  <a:schemeClr val="accent1">
                    <a:lumMod val="75000"/>
                  </a:schemeClr>
                </a:solidFill>
                <a:latin typeface="Georgia Bold Italic"/>
              </a:rPr>
              <a:t> (5746 </a:t>
            </a:r>
            <a:r>
              <a:rPr lang="en-CA" sz="1413" b="1" dirty="0" err="1">
                <a:solidFill>
                  <a:schemeClr val="accent1">
                    <a:lumMod val="75000"/>
                  </a:schemeClr>
                </a:solidFill>
                <a:latin typeface="Georgia Bold Italic"/>
              </a:rPr>
              <a:t>Sayılı</a:t>
            </a:r>
            <a:r>
              <a:rPr lang="en-CA" sz="1413" b="1" dirty="0">
                <a:solidFill>
                  <a:schemeClr val="accent1">
                    <a:lumMod val="75000"/>
                  </a:schemeClr>
                </a:solidFill>
                <a:latin typeface="Georgia Bold Italic"/>
              </a:rPr>
              <a:t> Kanun Md. 3)</a:t>
            </a:r>
          </a:p>
          <a:p>
            <a:pPr>
              <a:lnSpc>
                <a:spcPts val="1610"/>
              </a:lnSpc>
            </a:pPr>
            <a:endParaRPr lang="en-CA" sz="1406" dirty="0">
              <a:solidFill>
                <a:srgbClr val="FF0000"/>
              </a:solidFill>
              <a:latin typeface="Georgia Italic"/>
              <a:cs typeface="Georgia Italic"/>
            </a:endParaRPr>
          </a:p>
        </p:txBody>
      </p:sp>
      <p:sp>
        <p:nvSpPr>
          <p:cNvPr id="9" name="TextBox 9"/>
          <p:cNvSpPr txBox="1"/>
          <p:nvPr/>
        </p:nvSpPr>
        <p:spPr>
          <a:xfrm>
            <a:off x="10833100" y="24638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6" dirty="0">
              <a:solidFill>
                <a:srgbClr val="000000"/>
              </a:solidFill>
              <a:latin typeface="Georgia Italic"/>
              <a:cs typeface="Georgia Italic"/>
            </a:endParaRPr>
          </a:p>
        </p:txBody>
      </p:sp>
      <p:sp>
        <p:nvSpPr>
          <p:cNvPr id="10" name="TextBox 10"/>
          <p:cNvSpPr txBox="1"/>
          <p:nvPr/>
        </p:nvSpPr>
        <p:spPr>
          <a:xfrm>
            <a:off x="584200" y="2882900"/>
            <a:ext cx="6355907"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Teknoloji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Geliştirme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Bölgeleri</a:t>
            </a:r>
            <a:r>
              <a:rPr lang="en-CA" sz="1413" b="1" dirty="0">
                <a:solidFill>
                  <a:schemeClr val="accent1">
                    <a:lumMod val="75000"/>
                  </a:schemeClr>
                </a:solidFill>
                <a:latin typeface="Georgia Bold Italic"/>
              </a:rPr>
              <a:t> kazanç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(TGBK </a:t>
            </a:r>
            <a:r>
              <a:rPr lang="en-CA" sz="1413" b="1" dirty="0" err="1">
                <a:solidFill>
                  <a:schemeClr val="accent1">
                    <a:lumMod val="75000"/>
                  </a:schemeClr>
                </a:solidFill>
                <a:latin typeface="Georgia Bold Italic"/>
              </a:rPr>
              <a:t>Geçici</a:t>
            </a:r>
            <a:r>
              <a:rPr lang="en-CA" sz="1413" b="1" dirty="0">
                <a:solidFill>
                  <a:schemeClr val="accent1">
                    <a:lumMod val="75000"/>
                  </a:schemeClr>
                </a:solidFill>
                <a:latin typeface="Georgia Bold Italic"/>
              </a:rPr>
              <a:t> Md. 2)</a:t>
            </a:r>
          </a:p>
          <a:p>
            <a:pPr>
              <a:lnSpc>
                <a:spcPts val="1610"/>
              </a:lnSpc>
            </a:pPr>
            <a:endParaRPr lang="en-CA" sz="1406" dirty="0">
              <a:solidFill>
                <a:srgbClr val="000000"/>
              </a:solidFill>
              <a:latin typeface="Georgia Italic"/>
              <a:cs typeface="Georgia Italic"/>
            </a:endParaRPr>
          </a:p>
        </p:txBody>
      </p:sp>
      <p:sp>
        <p:nvSpPr>
          <p:cNvPr id="11" name="TextBox 11"/>
          <p:cNvSpPr txBox="1"/>
          <p:nvPr/>
        </p:nvSpPr>
        <p:spPr>
          <a:xfrm>
            <a:off x="10833100" y="28829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6" dirty="0">
              <a:solidFill>
                <a:srgbClr val="000000"/>
              </a:solidFill>
              <a:latin typeface="Georgia Italic"/>
              <a:cs typeface="Georgia Italic"/>
            </a:endParaRPr>
          </a:p>
        </p:txBody>
      </p:sp>
      <p:sp>
        <p:nvSpPr>
          <p:cNvPr id="12" name="TextBox 12"/>
          <p:cNvSpPr txBox="1"/>
          <p:nvPr/>
        </p:nvSpPr>
        <p:spPr>
          <a:xfrm>
            <a:off x="584200" y="3289300"/>
            <a:ext cx="4802597"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Nakit</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sermaye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artışı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faiz</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indirimi</a:t>
            </a:r>
            <a:r>
              <a:rPr lang="en-CA" sz="1413" b="1" dirty="0">
                <a:solidFill>
                  <a:schemeClr val="accent1">
                    <a:lumMod val="75000"/>
                  </a:schemeClr>
                </a:solidFill>
                <a:latin typeface="Georgia Bold Italic"/>
              </a:rPr>
              <a:t> (KVK Md. 10/1-ı)</a:t>
            </a:r>
          </a:p>
          <a:p>
            <a:pPr>
              <a:lnSpc>
                <a:spcPts val="1610"/>
              </a:lnSpc>
            </a:pPr>
            <a:endParaRPr lang="en-CA" sz="1403" dirty="0">
              <a:solidFill>
                <a:srgbClr val="000000"/>
              </a:solidFill>
              <a:latin typeface="Georgia Italic"/>
              <a:cs typeface="Georgia Italic"/>
            </a:endParaRPr>
          </a:p>
        </p:txBody>
      </p:sp>
      <p:sp>
        <p:nvSpPr>
          <p:cNvPr id="13" name="TextBox 13"/>
          <p:cNvSpPr txBox="1"/>
          <p:nvPr/>
        </p:nvSpPr>
        <p:spPr>
          <a:xfrm>
            <a:off x="10833100" y="32893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14" name="TextBox 14"/>
          <p:cNvSpPr txBox="1"/>
          <p:nvPr/>
        </p:nvSpPr>
        <p:spPr>
          <a:xfrm>
            <a:off x="590331" y="3670300"/>
            <a:ext cx="4632678"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Serbest</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bölge</a:t>
            </a:r>
            <a:r>
              <a:rPr lang="en-CA" sz="1413" b="1" dirty="0">
                <a:solidFill>
                  <a:schemeClr val="accent1">
                    <a:lumMod val="75000"/>
                  </a:schemeClr>
                </a:solidFill>
                <a:latin typeface="Georgia Bold Italic"/>
              </a:rPr>
              <a:t> kazanç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(SBK </a:t>
            </a:r>
            <a:r>
              <a:rPr lang="en-CA" sz="1413" b="1" dirty="0" err="1">
                <a:solidFill>
                  <a:schemeClr val="accent1">
                    <a:lumMod val="75000"/>
                  </a:schemeClr>
                </a:solidFill>
                <a:latin typeface="Georgia Bold Italic"/>
              </a:rPr>
              <a:t>Geçici</a:t>
            </a:r>
            <a:r>
              <a:rPr lang="en-CA" sz="1413" b="1" dirty="0">
                <a:solidFill>
                  <a:schemeClr val="accent1">
                    <a:lumMod val="75000"/>
                  </a:schemeClr>
                </a:solidFill>
                <a:latin typeface="Georgia Bold Italic"/>
              </a:rPr>
              <a:t> Md. 3)</a:t>
            </a:r>
          </a:p>
          <a:p>
            <a:pPr>
              <a:lnSpc>
                <a:spcPts val="1610"/>
              </a:lnSpc>
            </a:pPr>
            <a:endParaRPr lang="en-CA" sz="1403" dirty="0">
              <a:solidFill>
                <a:srgbClr val="000000"/>
              </a:solidFill>
              <a:latin typeface="Georgia Italic"/>
              <a:cs typeface="Georgia Italic"/>
            </a:endParaRPr>
          </a:p>
        </p:txBody>
      </p:sp>
      <p:sp>
        <p:nvSpPr>
          <p:cNvPr id="15" name="TextBox 15"/>
          <p:cNvSpPr txBox="1"/>
          <p:nvPr/>
        </p:nvSpPr>
        <p:spPr>
          <a:xfrm>
            <a:off x="10833100" y="36830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16" name="TextBox 16"/>
          <p:cNvSpPr txBox="1"/>
          <p:nvPr/>
        </p:nvSpPr>
        <p:spPr>
          <a:xfrm>
            <a:off x="584200" y="4089400"/>
            <a:ext cx="5533566"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Taşınmaz ve </a:t>
            </a:r>
            <a:r>
              <a:rPr lang="en-CA" sz="1413" b="1" dirty="0" err="1">
                <a:solidFill>
                  <a:schemeClr val="accent1">
                    <a:lumMod val="75000"/>
                  </a:schemeClr>
                </a:solidFill>
                <a:latin typeface="Georgia Bold Italic"/>
              </a:rPr>
              <a:t>iştirak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satış</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kazancı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(KVK Md. 5/1-e)</a:t>
            </a:r>
          </a:p>
          <a:p>
            <a:pPr>
              <a:lnSpc>
                <a:spcPts val="1610"/>
              </a:lnSpc>
            </a:pPr>
            <a:endParaRPr lang="en-CA" sz="1406" dirty="0">
              <a:solidFill>
                <a:srgbClr val="000000"/>
              </a:solidFill>
              <a:latin typeface="Georgia Italic"/>
              <a:cs typeface="Georgia Italic"/>
            </a:endParaRPr>
          </a:p>
        </p:txBody>
      </p:sp>
      <p:sp>
        <p:nvSpPr>
          <p:cNvPr id="17" name="TextBox 17"/>
          <p:cNvSpPr txBox="1"/>
          <p:nvPr/>
        </p:nvSpPr>
        <p:spPr>
          <a:xfrm>
            <a:off x="10833100" y="40894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6" dirty="0">
              <a:solidFill>
                <a:srgbClr val="000000"/>
              </a:solidFill>
              <a:latin typeface="Georgia Italic"/>
              <a:cs typeface="Georgia Italic"/>
            </a:endParaRPr>
          </a:p>
        </p:txBody>
      </p:sp>
      <p:sp>
        <p:nvSpPr>
          <p:cNvPr id="18" name="TextBox 18"/>
          <p:cNvSpPr txBox="1"/>
          <p:nvPr/>
        </p:nvSpPr>
        <p:spPr>
          <a:xfrm>
            <a:off x="584200" y="4508500"/>
            <a:ext cx="7939674"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iştirak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(%15’ten </a:t>
            </a:r>
            <a:r>
              <a:rPr lang="en-CA" sz="1413" b="1" dirty="0" err="1">
                <a:solidFill>
                  <a:schemeClr val="accent1">
                    <a:lumMod val="75000"/>
                  </a:schemeClr>
                </a:solidFill>
                <a:latin typeface="Georgia Bold Italic"/>
              </a:rPr>
              <a:t>az</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vergi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yükü</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taşıyan</a:t>
            </a:r>
            <a:r>
              <a:rPr lang="en-CA" sz="1413" b="1" dirty="0">
                <a:solidFill>
                  <a:schemeClr val="accent1">
                    <a:lumMod val="75000"/>
                  </a:schemeClr>
                </a:solidFill>
                <a:latin typeface="Georgia Bold Italic"/>
              </a:rPr>
              <a:t>) (KVK Md. 5/1-b)</a:t>
            </a:r>
          </a:p>
          <a:p>
            <a:pPr>
              <a:lnSpc>
                <a:spcPts val="1610"/>
              </a:lnSpc>
            </a:pPr>
            <a:endParaRPr lang="en-CA" sz="1403" dirty="0">
              <a:solidFill>
                <a:srgbClr val="000000"/>
              </a:solidFill>
              <a:latin typeface="Georgia Italic"/>
              <a:cs typeface="Georgia Italic"/>
            </a:endParaRPr>
          </a:p>
        </p:txBody>
      </p:sp>
      <p:sp>
        <p:nvSpPr>
          <p:cNvPr id="19" name="TextBox 19"/>
          <p:cNvSpPr txBox="1"/>
          <p:nvPr/>
        </p:nvSpPr>
        <p:spPr>
          <a:xfrm>
            <a:off x="10833100" y="45085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20" name="TextBox 20"/>
          <p:cNvSpPr txBox="1"/>
          <p:nvPr/>
        </p:nvSpPr>
        <p:spPr>
          <a:xfrm>
            <a:off x="584200" y="4914900"/>
            <a:ext cx="7742504"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şube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(%15’ten </a:t>
            </a:r>
            <a:r>
              <a:rPr lang="en-CA" sz="1413" b="1" dirty="0" err="1">
                <a:solidFill>
                  <a:schemeClr val="accent1">
                    <a:lumMod val="75000"/>
                  </a:schemeClr>
                </a:solidFill>
                <a:latin typeface="Georgia Bold Italic"/>
              </a:rPr>
              <a:t>az</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vergi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yükü</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taşıyan</a:t>
            </a:r>
            <a:r>
              <a:rPr lang="en-CA" sz="1413" b="1" dirty="0">
                <a:solidFill>
                  <a:schemeClr val="accent1">
                    <a:lumMod val="75000"/>
                  </a:schemeClr>
                </a:solidFill>
                <a:latin typeface="Georgia Bold Italic"/>
              </a:rPr>
              <a:t>) (KVK Md. 5/1-g)</a:t>
            </a:r>
          </a:p>
          <a:p>
            <a:pPr>
              <a:lnSpc>
                <a:spcPts val="1610"/>
              </a:lnSpc>
            </a:pPr>
            <a:endParaRPr lang="en-CA" sz="1403" dirty="0">
              <a:solidFill>
                <a:srgbClr val="000000"/>
              </a:solidFill>
              <a:latin typeface="Georgia Italic"/>
              <a:cs typeface="Georgia Italic"/>
            </a:endParaRPr>
          </a:p>
        </p:txBody>
      </p:sp>
      <p:sp>
        <p:nvSpPr>
          <p:cNvPr id="21" name="TextBox 21"/>
          <p:cNvSpPr txBox="1"/>
          <p:nvPr/>
        </p:nvSpPr>
        <p:spPr>
          <a:xfrm>
            <a:off x="10833100" y="49149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22" name="TextBox 22"/>
          <p:cNvSpPr txBox="1"/>
          <p:nvPr/>
        </p:nvSpPr>
        <p:spPr>
          <a:xfrm>
            <a:off x="584200" y="5334000"/>
            <a:ext cx="9161162"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inşaat</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onarma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işleri</a:t>
            </a:r>
            <a:r>
              <a:rPr lang="en-CA" sz="1413" b="1" dirty="0">
                <a:solidFill>
                  <a:schemeClr val="accent1">
                    <a:lumMod val="75000"/>
                  </a:schemeClr>
                </a:solidFill>
                <a:latin typeface="Georgia Bold Italic"/>
              </a:rPr>
              <a:t> kazanç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(%15’ten </a:t>
            </a:r>
            <a:r>
              <a:rPr lang="en-CA" sz="1413" b="1" dirty="0" err="1">
                <a:solidFill>
                  <a:schemeClr val="accent1">
                    <a:lumMod val="75000"/>
                  </a:schemeClr>
                </a:solidFill>
                <a:latin typeface="Georgia Bold Italic"/>
              </a:rPr>
              <a:t>az</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vergi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yükü</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taşıyan</a:t>
            </a:r>
            <a:r>
              <a:rPr lang="en-CA" sz="1413" b="1" dirty="0">
                <a:solidFill>
                  <a:schemeClr val="accent1">
                    <a:lumMod val="75000"/>
                  </a:schemeClr>
                </a:solidFill>
                <a:latin typeface="Georgia Bold Italic"/>
              </a:rPr>
              <a:t>) (KVK Md. 5/1-h)</a:t>
            </a:r>
          </a:p>
          <a:p>
            <a:pPr>
              <a:lnSpc>
                <a:spcPts val="1610"/>
              </a:lnSpc>
            </a:pPr>
            <a:endParaRPr lang="en-CA" sz="1403" dirty="0">
              <a:solidFill>
                <a:srgbClr val="000000"/>
              </a:solidFill>
              <a:latin typeface="Georgia Italic"/>
              <a:cs typeface="Georgia Italic"/>
            </a:endParaRPr>
          </a:p>
        </p:txBody>
      </p:sp>
      <p:sp>
        <p:nvSpPr>
          <p:cNvPr id="23" name="TextBox 23"/>
          <p:cNvSpPr txBox="1"/>
          <p:nvPr/>
        </p:nvSpPr>
        <p:spPr>
          <a:xfrm>
            <a:off x="10833100" y="53340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24" name="TextBox 24"/>
          <p:cNvSpPr txBox="1"/>
          <p:nvPr/>
        </p:nvSpPr>
        <p:spPr>
          <a:xfrm>
            <a:off x="584200" y="5753100"/>
            <a:ext cx="6251711" cy="410369"/>
          </a:xfrm>
          <a:prstGeom prst="rect">
            <a:avLst/>
          </a:prstGeom>
          <a:noFill/>
        </p:spPr>
        <p:txBody>
          <a:bodyPr vert="horz" wrap="none" lIns="0" tIns="0" rIns="0" bIns="0" rtlCol="0">
            <a:spAutoFit/>
          </a:bodyPr>
          <a:lstStyle/>
          <a:p>
            <a:pPr>
              <a:lnSpc>
                <a:spcPts val="160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iştirak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hisseleri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satış</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(KVK Md. 5/1-c)</a:t>
            </a:r>
          </a:p>
          <a:p>
            <a:pPr>
              <a:lnSpc>
                <a:spcPts val="1610"/>
              </a:lnSpc>
            </a:pPr>
            <a:endParaRPr lang="en-CA" sz="1403" dirty="0">
              <a:solidFill>
                <a:srgbClr val="000000"/>
              </a:solidFill>
              <a:latin typeface="Georgia Italic"/>
              <a:cs typeface="Georgia Italic"/>
            </a:endParaRPr>
          </a:p>
        </p:txBody>
      </p:sp>
      <p:sp>
        <p:nvSpPr>
          <p:cNvPr id="25" name="TextBox 25"/>
          <p:cNvSpPr txBox="1"/>
          <p:nvPr/>
        </p:nvSpPr>
        <p:spPr>
          <a:xfrm>
            <a:off x="10833100" y="57531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26" name="TextBox 26"/>
          <p:cNvSpPr txBox="1"/>
          <p:nvPr/>
        </p:nvSpPr>
        <p:spPr>
          <a:xfrm>
            <a:off x="11404600" y="6477000"/>
            <a:ext cx="787400" cy="165100"/>
          </a:xfrm>
          <a:prstGeom prst="rect">
            <a:avLst/>
          </a:prstGeom>
          <a:noFill/>
        </p:spPr>
        <p:txBody>
          <a:bodyPr vert="horz" wrap="none" lIns="0" tIns="0" rIns="0" bIns="0" rtlCol="0">
            <a:spAutoFit/>
          </a:bodyPr>
          <a:lstStyle/>
          <a:p>
            <a:pPr>
              <a:lnSpc>
                <a:spcPts val="1150"/>
              </a:lnSpc>
            </a:pPr>
            <a:r>
              <a:rPr lang="en-CA" sz="996">
                <a:solidFill>
                  <a:srgbClr val="000000"/>
                </a:solidFill>
                <a:latin typeface="Arial"/>
                <a:cs typeface="Arial"/>
              </a:rPr>
              <a:t>8</a:t>
            </a:r>
          </a:p>
          <a:p>
            <a:pPr>
              <a:lnSpc>
                <a:spcPts val="1150"/>
              </a:lnSpc>
            </a:pPr>
            <a:endParaRPr lang="en-CA" sz="996">
              <a:solidFill>
                <a:srgbClr val="000000"/>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
          <p:cNvSpPr txBox="1"/>
          <p:nvPr/>
        </p:nvSpPr>
        <p:spPr>
          <a:xfrm>
            <a:off x="520700" y="431800"/>
            <a:ext cx="7109318" cy="718145"/>
          </a:xfrm>
          <a:prstGeom prst="rect">
            <a:avLst/>
          </a:prstGeom>
          <a:noFill/>
        </p:spPr>
        <p:txBody>
          <a:bodyPr vert="horz" wrap="none" lIns="0" tIns="0" rIns="0" bIns="0" rtlCol="0">
            <a:spAutoFit/>
          </a:bodyPr>
          <a:lstStyle/>
          <a:p>
            <a:pPr>
              <a:lnSpc>
                <a:spcPts val="2760"/>
              </a:lnSpc>
            </a:pPr>
            <a:r>
              <a:rPr lang="en-CA" sz="1413" b="1" dirty="0">
                <a:solidFill>
                  <a:schemeClr val="accent1">
                    <a:lumMod val="75000"/>
                  </a:schemeClr>
                </a:solidFill>
                <a:latin typeface="Georgia Bold Italic"/>
                <a:cs typeface="Georgia Bold Italic"/>
              </a:rPr>
              <a:t>                         </a:t>
            </a:r>
            <a:r>
              <a:rPr lang="en-CA" sz="2410" b="1" dirty="0" err="1">
                <a:solidFill>
                  <a:schemeClr val="bg1"/>
                </a:solidFill>
                <a:highlight>
                  <a:srgbClr val="800000"/>
                </a:highlight>
                <a:latin typeface="Georgia Bold Italic"/>
                <a:cs typeface="Georgia Bold Italic"/>
              </a:rPr>
              <a:t>Vergiye</a:t>
            </a:r>
            <a:r>
              <a:rPr lang="en-CA" sz="2410" b="1" dirty="0">
                <a:solidFill>
                  <a:schemeClr val="bg1"/>
                </a:solidFill>
                <a:highlight>
                  <a:srgbClr val="800000"/>
                </a:highlight>
                <a:latin typeface="Georgia Bold Italic"/>
                <a:cs typeface="Georgia Bold Italic"/>
              </a:rPr>
              <a:t> Tabi </a:t>
            </a:r>
            <a:r>
              <a:rPr lang="tr-TR" sz="2410" b="1" dirty="0">
                <a:solidFill>
                  <a:schemeClr val="bg1"/>
                </a:solidFill>
                <a:highlight>
                  <a:srgbClr val="800000"/>
                </a:highlight>
                <a:latin typeface="Georgia Bold Italic"/>
                <a:cs typeface="Georgia Bold Italic"/>
              </a:rPr>
              <a:t>İ</a:t>
            </a:r>
            <a:r>
              <a:rPr lang="en-CA" sz="2410" b="1" dirty="0" err="1">
                <a:solidFill>
                  <a:schemeClr val="bg1"/>
                </a:solidFill>
                <a:highlight>
                  <a:srgbClr val="800000"/>
                </a:highlight>
                <a:latin typeface="Georgia Bold Italic"/>
                <a:cs typeface="Georgia Bold Italic"/>
              </a:rPr>
              <a:t>ndirim</a:t>
            </a:r>
            <a:r>
              <a:rPr lang="en-CA" sz="2410" b="1" dirty="0">
                <a:solidFill>
                  <a:schemeClr val="bg1"/>
                </a:solidFill>
                <a:highlight>
                  <a:srgbClr val="800000"/>
                </a:highlight>
                <a:latin typeface="Georgia Bold Italic"/>
                <a:cs typeface="Georgia Bold Italic"/>
              </a:rPr>
              <a:t> ve </a:t>
            </a:r>
            <a:r>
              <a:rPr lang="tr-TR" sz="2410" b="1" dirty="0">
                <a:solidFill>
                  <a:schemeClr val="bg1"/>
                </a:solidFill>
                <a:highlight>
                  <a:srgbClr val="800000"/>
                </a:highlight>
                <a:latin typeface="Georgia Bold Italic"/>
                <a:cs typeface="Georgia Bold Italic"/>
              </a:rPr>
              <a:t>İ</a:t>
            </a:r>
            <a:r>
              <a:rPr lang="en-CA" sz="2410" b="1" dirty="0" err="1">
                <a:solidFill>
                  <a:schemeClr val="bg1"/>
                </a:solidFill>
                <a:highlight>
                  <a:srgbClr val="800000"/>
                </a:highlight>
                <a:latin typeface="Georgia Bold Italic"/>
                <a:cs typeface="Georgia Bold Italic"/>
              </a:rPr>
              <a:t>stisnalar</a:t>
            </a:r>
            <a:r>
              <a:rPr lang="en-CA" sz="2410" b="1" dirty="0">
                <a:solidFill>
                  <a:schemeClr val="bg1"/>
                </a:solidFill>
                <a:highlight>
                  <a:srgbClr val="800000"/>
                </a:highlight>
                <a:latin typeface="Georgia Bold Italic"/>
                <a:cs typeface="Georgia Bold Italic"/>
              </a:rPr>
              <a:t> - 2</a:t>
            </a:r>
          </a:p>
          <a:p>
            <a:pPr>
              <a:lnSpc>
                <a:spcPts val="2760"/>
              </a:lnSpc>
            </a:pPr>
            <a:endParaRPr lang="en-CA" sz="2400" dirty="0">
              <a:solidFill>
                <a:schemeClr val="bg1"/>
              </a:solidFill>
            </a:endParaRPr>
          </a:p>
        </p:txBody>
      </p:sp>
      <p:sp>
        <p:nvSpPr>
          <p:cNvPr id="3" name="TextBox 3"/>
          <p:cNvSpPr txBox="1"/>
          <p:nvPr/>
        </p:nvSpPr>
        <p:spPr>
          <a:xfrm>
            <a:off x="584200" y="1636534"/>
            <a:ext cx="2523127" cy="410369"/>
          </a:xfrm>
          <a:prstGeom prst="rect">
            <a:avLst/>
          </a:prstGeom>
          <a:noFill/>
        </p:spPr>
        <p:txBody>
          <a:bodyPr vert="horz" wrap="none" lIns="0" tIns="0" rIns="0" bIns="0" rtlCol="0">
            <a:spAutoFit/>
          </a:bodyPr>
          <a:lstStyle/>
          <a:p>
            <a:pPr>
              <a:lnSpc>
                <a:spcPts val="1600"/>
              </a:lnSpc>
            </a:pP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ndirim</a:t>
            </a:r>
            <a:r>
              <a:rPr lang="en-CA" sz="1413" b="1" dirty="0">
                <a:solidFill>
                  <a:schemeClr val="accent1">
                    <a:lumMod val="75000"/>
                  </a:schemeClr>
                </a:solidFill>
                <a:latin typeface="Georgia Bold Italic"/>
              </a:rPr>
              <a:t> ve </a:t>
            </a: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stisnanın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Türü</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endParaRPr>
          </a:p>
        </p:txBody>
      </p:sp>
      <p:sp>
        <p:nvSpPr>
          <p:cNvPr id="4" name="TextBox 4"/>
          <p:cNvSpPr txBox="1"/>
          <p:nvPr/>
        </p:nvSpPr>
        <p:spPr>
          <a:xfrm>
            <a:off x="10439400" y="1485900"/>
            <a:ext cx="1120500"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Vergi </a:t>
            </a:r>
            <a:r>
              <a:rPr lang="en-CA" sz="1413" b="1" dirty="0" err="1">
                <a:solidFill>
                  <a:schemeClr val="accent1">
                    <a:lumMod val="75000"/>
                  </a:schemeClr>
                </a:solidFill>
                <a:latin typeface="Georgia Bold Italic"/>
              </a:rPr>
              <a:t>Oranı</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endParaRPr>
          </a:p>
        </p:txBody>
      </p:sp>
      <p:sp>
        <p:nvSpPr>
          <p:cNvPr id="5" name="TextBox 5"/>
          <p:cNvSpPr txBox="1"/>
          <p:nvPr/>
        </p:nvSpPr>
        <p:spPr>
          <a:xfrm>
            <a:off x="10833100" y="1701800"/>
            <a:ext cx="322204"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a:t>
            </a:r>
          </a:p>
          <a:p>
            <a:pPr>
              <a:lnSpc>
                <a:spcPts val="1610"/>
              </a:lnSpc>
            </a:pPr>
            <a:endParaRPr lang="en-CA" sz="1403" dirty="0">
              <a:solidFill>
                <a:srgbClr val="000000"/>
              </a:solidFill>
            </a:endParaRPr>
          </a:p>
        </p:txBody>
      </p:sp>
      <p:sp>
        <p:nvSpPr>
          <p:cNvPr id="6" name="TextBox 6"/>
          <p:cNvSpPr txBox="1"/>
          <p:nvPr/>
        </p:nvSpPr>
        <p:spPr>
          <a:xfrm>
            <a:off x="584200" y="2082800"/>
            <a:ext cx="3803926"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Emisyon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primi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(KVK Md. 5/1-ç)</a:t>
            </a:r>
          </a:p>
          <a:p>
            <a:pPr>
              <a:lnSpc>
                <a:spcPts val="1610"/>
              </a:lnSpc>
            </a:pPr>
            <a:endParaRPr lang="en-CA" sz="1413" b="1" dirty="0">
              <a:solidFill>
                <a:schemeClr val="accent1">
                  <a:lumMod val="75000"/>
                </a:schemeClr>
              </a:solidFill>
              <a:latin typeface="Georgia Bold Italic"/>
            </a:endParaRPr>
          </a:p>
        </p:txBody>
      </p:sp>
      <p:sp>
        <p:nvSpPr>
          <p:cNvPr id="7" name="TextBox 7"/>
          <p:cNvSpPr txBox="1"/>
          <p:nvPr/>
        </p:nvSpPr>
        <p:spPr>
          <a:xfrm>
            <a:off x="10896600" y="2082800"/>
            <a:ext cx="214802"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8" name="TextBox 8"/>
          <p:cNvSpPr txBox="1"/>
          <p:nvPr/>
        </p:nvSpPr>
        <p:spPr>
          <a:xfrm>
            <a:off x="584200" y="2489200"/>
            <a:ext cx="5331588"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Eğitim</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öğretim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işletmeleri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(KVK Md. 5/1-i)</a:t>
            </a:r>
          </a:p>
          <a:p>
            <a:pPr>
              <a:lnSpc>
                <a:spcPts val="1610"/>
              </a:lnSpc>
            </a:pPr>
            <a:endParaRPr lang="en-CA" sz="1403" dirty="0">
              <a:solidFill>
                <a:srgbClr val="000000"/>
              </a:solidFill>
              <a:latin typeface="Georgia Italic"/>
              <a:cs typeface="Georgia Italic"/>
            </a:endParaRPr>
          </a:p>
        </p:txBody>
      </p:sp>
      <p:sp>
        <p:nvSpPr>
          <p:cNvPr id="9" name="TextBox 9"/>
          <p:cNvSpPr txBox="1"/>
          <p:nvPr/>
        </p:nvSpPr>
        <p:spPr>
          <a:xfrm>
            <a:off x="10896600" y="2489200"/>
            <a:ext cx="214802"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10" name="TextBox 10"/>
          <p:cNvSpPr txBox="1"/>
          <p:nvPr/>
        </p:nvSpPr>
        <p:spPr>
          <a:xfrm>
            <a:off x="584200" y="2882900"/>
            <a:ext cx="10480433" cy="639406"/>
          </a:xfrm>
          <a:prstGeom prst="rect">
            <a:avLst/>
          </a:prstGeom>
          <a:noFill/>
        </p:spPr>
        <p:txBody>
          <a:bodyPr vert="horz" wrap="none" lIns="0" tIns="0" rIns="0" bIns="0" rtlCol="0">
            <a:spAutoFit/>
          </a:bodyPr>
          <a:lstStyle/>
          <a:p>
            <a:pPr>
              <a:lnSpc>
                <a:spcPts val="1700"/>
              </a:lnSpc>
            </a:pPr>
            <a:r>
              <a:rPr lang="en-CA" sz="1413" b="1" dirty="0" err="1">
                <a:solidFill>
                  <a:schemeClr val="accent1">
                    <a:lumMod val="75000"/>
                  </a:schemeClr>
                </a:solidFill>
                <a:latin typeface="Georgia Bold Italic"/>
              </a:rPr>
              <a:t>Bankalar</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finansal</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kiralama</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finansman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şirketleri</a:t>
            </a:r>
            <a:r>
              <a:rPr lang="en-CA" sz="1413" b="1" dirty="0">
                <a:solidFill>
                  <a:schemeClr val="accent1">
                    <a:lumMod val="75000"/>
                  </a:schemeClr>
                </a:solidFill>
                <a:latin typeface="Georgia Bold Italic"/>
              </a:rPr>
              <a:t> veya </a:t>
            </a:r>
            <a:r>
              <a:rPr lang="en-CA" sz="1413" b="1" dirty="0" err="1">
                <a:solidFill>
                  <a:schemeClr val="accent1">
                    <a:lumMod val="75000"/>
                  </a:schemeClr>
                </a:solidFill>
                <a:latin typeface="Georgia Bold Italic"/>
              </a:rPr>
              <a:t>TMSF’ye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borçlu</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olan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kurumların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taşınmaz</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iştirak</a:t>
            </a:r>
            <a:br>
              <a:rPr lang="en-CA" sz="1413" b="1" dirty="0">
                <a:solidFill>
                  <a:schemeClr val="accent1">
                    <a:lumMod val="75000"/>
                  </a:schemeClr>
                </a:solidFill>
                <a:latin typeface="Georgia Bold Italic"/>
              </a:rPr>
            </a:br>
            <a:r>
              <a:rPr lang="en-CA" sz="1413" b="1" dirty="0" err="1">
                <a:solidFill>
                  <a:schemeClr val="accent1">
                    <a:lumMod val="75000"/>
                  </a:schemeClr>
                </a:solidFill>
                <a:latin typeface="Georgia Bold Italic"/>
              </a:rPr>
              <a:t>hisselerini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satmalarından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elde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ettikleri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ilişkin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a:t>
            </a:r>
            <a:r>
              <a:rPr lang="en-CA" sz="1413" b="1" dirty="0">
                <a:solidFill>
                  <a:schemeClr val="accent1">
                    <a:lumMod val="75000"/>
                  </a:schemeClr>
                </a:solidFill>
                <a:latin typeface="Georgia Bold Italic"/>
              </a:rPr>
              <a:t> (KVK Md. 5/1-f)</a:t>
            </a:r>
          </a:p>
          <a:p>
            <a:pPr>
              <a:lnSpc>
                <a:spcPts val="1680"/>
              </a:lnSpc>
            </a:pPr>
            <a:endParaRPr lang="en-CA" sz="1403" dirty="0">
              <a:solidFill>
                <a:srgbClr val="000000"/>
              </a:solidFill>
            </a:endParaRPr>
          </a:p>
        </p:txBody>
      </p:sp>
      <p:sp>
        <p:nvSpPr>
          <p:cNvPr id="11" name="TextBox 11"/>
          <p:cNvSpPr txBox="1"/>
          <p:nvPr/>
        </p:nvSpPr>
        <p:spPr>
          <a:xfrm>
            <a:off x="10896600" y="29972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endParaRPr>
          </a:p>
        </p:txBody>
      </p:sp>
      <p:sp>
        <p:nvSpPr>
          <p:cNvPr id="12" name="TextBox 12"/>
          <p:cNvSpPr txBox="1"/>
          <p:nvPr/>
        </p:nvSpPr>
        <p:spPr>
          <a:xfrm>
            <a:off x="584200" y="3505200"/>
            <a:ext cx="8524770" cy="820738"/>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TUGS’a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kayıtlı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gemilerin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işletilmesinden</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devrinden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sağlanan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ilişkin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a:t>
            </a:r>
            <a:r>
              <a:rPr lang="en-CA" sz="1413" b="1" dirty="0">
                <a:solidFill>
                  <a:schemeClr val="accent1">
                    <a:lumMod val="75000"/>
                  </a:schemeClr>
                </a:solidFill>
                <a:latin typeface="Georgia Bold Italic"/>
              </a:rPr>
              <a:t> </a:t>
            </a:r>
          </a:p>
          <a:p>
            <a:pPr>
              <a:lnSpc>
                <a:spcPts val="1610"/>
              </a:lnSpc>
            </a:pPr>
            <a:r>
              <a:rPr lang="en-CA" sz="1413" b="1" dirty="0">
                <a:solidFill>
                  <a:schemeClr val="accent1">
                    <a:lumMod val="75000"/>
                  </a:schemeClr>
                </a:solidFill>
                <a:latin typeface="Georgia Bold Italic"/>
              </a:rPr>
              <a:t>(4490 </a:t>
            </a:r>
            <a:r>
              <a:rPr lang="en-CA" sz="1413" b="1" dirty="0" err="1">
                <a:solidFill>
                  <a:schemeClr val="accent1">
                    <a:lumMod val="75000"/>
                  </a:schemeClr>
                </a:solidFill>
                <a:latin typeface="Georgia Bold Italic"/>
              </a:rPr>
              <a:t>sayılı</a:t>
            </a:r>
            <a:r>
              <a:rPr lang="en-CA" sz="1413" b="1" dirty="0">
                <a:solidFill>
                  <a:schemeClr val="accent1">
                    <a:lumMod val="75000"/>
                  </a:schemeClr>
                </a:solidFill>
                <a:latin typeface="Georgia Bold Italic"/>
              </a:rPr>
              <a:t> Kanun Md. 12)</a:t>
            </a:r>
          </a:p>
          <a:p>
            <a:pPr>
              <a:lnSpc>
                <a:spcPts val="1610"/>
              </a:lnSpc>
            </a:pPr>
            <a:endParaRPr lang="en-CA" sz="1413" b="1" dirty="0">
              <a:solidFill>
                <a:schemeClr val="accent1">
                  <a:lumMod val="75000"/>
                </a:schemeClr>
              </a:solidFill>
              <a:latin typeface="Georgia Bold Italic"/>
            </a:endParaRPr>
          </a:p>
          <a:p>
            <a:pPr>
              <a:lnSpc>
                <a:spcPts val="1610"/>
              </a:lnSpc>
            </a:pPr>
            <a:endParaRPr lang="en-CA" sz="1406" dirty="0">
              <a:solidFill>
                <a:srgbClr val="000000"/>
              </a:solidFill>
              <a:latin typeface="Georgia Italic"/>
              <a:cs typeface="Georgia Italic"/>
            </a:endParaRPr>
          </a:p>
        </p:txBody>
      </p:sp>
      <p:sp>
        <p:nvSpPr>
          <p:cNvPr id="13" name="TextBox 13"/>
          <p:cNvSpPr txBox="1"/>
          <p:nvPr/>
        </p:nvSpPr>
        <p:spPr>
          <a:xfrm>
            <a:off x="10896600" y="3505200"/>
            <a:ext cx="214802"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10</a:t>
            </a:r>
          </a:p>
          <a:p>
            <a:pPr>
              <a:lnSpc>
                <a:spcPts val="1610"/>
              </a:lnSpc>
            </a:pPr>
            <a:endParaRPr lang="en-CA" sz="1406" dirty="0">
              <a:solidFill>
                <a:srgbClr val="000000"/>
              </a:solidFill>
              <a:latin typeface="Georgia Italic"/>
              <a:cs typeface="Georgia Italic"/>
            </a:endParaRPr>
          </a:p>
        </p:txBody>
      </p:sp>
      <p:sp>
        <p:nvSpPr>
          <p:cNvPr id="14" name="TextBox 14"/>
          <p:cNvSpPr txBox="1"/>
          <p:nvPr/>
        </p:nvSpPr>
        <p:spPr>
          <a:xfrm>
            <a:off x="584200" y="3911600"/>
            <a:ext cx="8968802" cy="639406"/>
          </a:xfrm>
          <a:prstGeom prst="rect">
            <a:avLst/>
          </a:prstGeom>
          <a:noFill/>
        </p:spPr>
        <p:txBody>
          <a:bodyPr vert="horz" wrap="none" lIns="0" tIns="0" rIns="0" bIns="0" rtlCol="0">
            <a:spAutoFit/>
          </a:bodyPr>
          <a:lstStyle/>
          <a:p>
            <a:pPr>
              <a:lnSpc>
                <a:spcPts val="170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mukim </a:t>
            </a:r>
            <a:r>
              <a:rPr lang="en-CA" sz="1413" b="1" dirty="0" err="1">
                <a:solidFill>
                  <a:schemeClr val="accent1">
                    <a:lumMod val="75000"/>
                  </a:schemeClr>
                </a:solidFill>
                <a:latin typeface="Georgia Bold Italic"/>
              </a:rPr>
              <a:t>kişi</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kurumlara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verilen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hizmetlerden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sağlanan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kazançların</a:t>
            </a:r>
            <a:r>
              <a:rPr lang="en-CA" sz="1413" b="1" dirty="0">
                <a:solidFill>
                  <a:schemeClr val="accent1">
                    <a:lumMod val="75000"/>
                  </a:schemeClr>
                </a:solidFill>
                <a:latin typeface="Georgia Bold Italic"/>
              </a:rPr>
              <a:t> %50’si </a:t>
            </a:r>
            <a:r>
              <a:rPr lang="en-CA" sz="1413" b="1" dirty="0" err="1">
                <a:solidFill>
                  <a:schemeClr val="accent1">
                    <a:lumMod val="75000"/>
                  </a:schemeClr>
                </a:solidFill>
                <a:latin typeface="Georgia Bold Italic"/>
              </a:rPr>
              <a:t>oranında</a:t>
            </a:r>
            <a:r>
              <a:rPr lang="en-CA" sz="1413" b="1" dirty="0">
                <a:solidFill>
                  <a:schemeClr val="accent1">
                    <a:lumMod val="75000"/>
                  </a:schemeClr>
                </a:solidFill>
                <a:latin typeface="Georgia Bold Italic"/>
              </a:rPr>
              <a:t> </a:t>
            </a:r>
          </a:p>
          <a:p>
            <a:pPr>
              <a:lnSpc>
                <a:spcPts val="1700"/>
              </a:lnSpc>
            </a:pPr>
            <a:r>
              <a:rPr lang="en-CA" sz="1413" b="1" dirty="0" err="1">
                <a:solidFill>
                  <a:schemeClr val="accent1">
                    <a:lumMod val="75000"/>
                  </a:schemeClr>
                </a:solidFill>
                <a:latin typeface="Georgia Bold Italic"/>
              </a:rPr>
              <a:t>hesaplanan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indirim</a:t>
            </a:r>
            <a:r>
              <a:rPr lang="en-CA" sz="1413" b="1" dirty="0">
                <a:solidFill>
                  <a:schemeClr val="accent1">
                    <a:lumMod val="75000"/>
                  </a:schemeClr>
                </a:solidFill>
                <a:latin typeface="Georgia Bold Italic"/>
              </a:rPr>
              <a:t> (KVK Md.10/1-ğ)</a:t>
            </a:r>
          </a:p>
          <a:p>
            <a:pPr>
              <a:lnSpc>
                <a:spcPts val="1675"/>
              </a:lnSpc>
            </a:pPr>
            <a:endParaRPr lang="en-CA" sz="1403" dirty="0">
              <a:solidFill>
                <a:srgbClr val="000000"/>
              </a:solidFill>
            </a:endParaRPr>
          </a:p>
        </p:txBody>
      </p:sp>
      <p:sp>
        <p:nvSpPr>
          <p:cNvPr id="15" name="TextBox 15"/>
          <p:cNvSpPr txBox="1"/>
          <p:nvPr/>
        </p:nvSpPr>
        <p:spPr>
          <a:xfrm>
            <a:off x="10896600" y="4025900"/>
            <a:ext cx="214802" cy="410369"/>
          </a:xfrm>
          <a:prstGeom prst="rect">
            <a:avLst/>
          </a:prstGeom>
          <a:noFill/>
        </p:spPr>
        <p:txBody>
          <a:bodyPr vert="horz" wrap="none" lIns="0" tIns="0" rIns="0" bIns="0" rtlCol="0">
            <a:spAutoFit/>
          </a:bodyPr>
          <a:lstStyle/>
          <a:p>
            <a:pPr>
              <a:lnSpc>
                <a:spcPts val="160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endParaRPr>
          </a:p>
        </p:txBody>
      </p:sp>
      <p:sp>
        <p:nvSpPr>
          <p:cNvPr id="16" name="TextBox 16"/>
          <p:cNvSpPr txBox="1"/>
          <p:nvPr/>
        </p:nvSpPr>
        <p:spPr>
          <a:xfrm>
            <a:off x="584200" y="4533900"/>
            <a:ext cx="2551981"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Diğer</a:t>
            </a:r>
            <a:r>
              <a:rPr lang="en-CA" sz="1413" b="1" dirty="0">
                <a:solidFill>
                  <a:schemeClr val="accent1">
                    <a:lumMod val="75000"/>
                  </a:schemeClr>
                </a:solidFill>
                <a:latin typeface="Georgia Bold Italic"/>
              </a:rPr>
              <a:t> </a:t>
            </a: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ndirim</a:t>
            </a:r>
            <a:r>
              <a:rPr lang="en-CA" sz="1413" b="1" dirty="0">
                <a:solidFill>
                  <a:schemeClr val="accent1">
                    <a:lumMod val="75000"/>
                  </a:schemeClr>
                </a:solidFill>
                <a:latin typeface="Georgia Bold Italic"/>
              </a:rPr>
              <a:t> ve </a:t>
            </a: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stisnalar</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latin typeface="Georgia Italic"/>
              <a:cs typeface="Georgia Italic"/>
            </a:endParaRPr>
          </a:p>
        </p:txBody>
      </p:sp>
      <p:sp>
        <p:nvSpPr>
          <p:cNvPr id="17" name="TextBox 17"/>
          <p:cNvSpPr txBox="1"/>
          <p:nvPr/>
        </p:nvSpPr>
        <p:spPr>
          <a:xfrm>
            <a:off x="10896600" y="4533900"/>
            <a:ext cx="214802"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10</a:t>
            </a:r>
          </a:p>
          <a:p>
            <a:pPr>
              <a:lnSpc>
                <a:spcPts val="1610"/>
              </a:lnSpc>
            </a:pPr>
            <a:endParaRPr lang="en-CA" sz="1403" dirty="0">
              <a:solidFill>
                <a:srgbClr val="000000"/>
              </a:solidFill>
              <a:latin typeface="Georgia Italic"/>
              <a:cs typeface="Georgia Italic"/>
            </a:endParaRPr>
          </a:p>
        </p:txBody>
      </p:sp>
      <p:sp>
        <p:nvSpPr>
          <p:cNvPr id="18" name="TextBox 18"/>
          <p:cNvSpPr txBox="1"/>
          <p:nvPr/>
        </p:nvSpPr>
        <p:spPr>
          <a:xfrm>
            <a:off x="584200" y="4953000"/>
            <a:ext cx="4199868" cy="410369"/>
          </a:xfrm>
          <a:prstGeom prst="rect">
            <a:avLst/>
          </a:prstGeom>
          <a:noFill/>
        </p:spPr>
        <p:txBody>
          <a:bodyPr vert="horz" wrap="none" lIns="0" tIns="0" rIns="0" bIns="0" rtlCol="0">
            <a:spAutoFit/>
          </a:bodyPr>
          <a:lstStyle/>
          <a:p>
            <a:pPr>
              <a:lnSpc>
                <a:spcPts val="1610"/>
              </a:lnSpc>
            </a:pP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ştirak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østisnası</a:t>
            </a:r>
            <a:r>
              <a:rPr lang="en-CA" sz="1413" b="1" dirty="0">
                <a:solidFill>
                  <a:schemeClr val="accent1">
                    <a:lumMod val="75000"/>
                  </a:schemeClr>
                </a:solidFill>
                <a:latin typeface="Georgia Bold Italic"/>
              </a:rPr>
              <a:t> (KVK Md. 5/1-a)</a:t>
            </a:r>
          </a:p>
          <a:p>
            <a:pPr>
              <a:lnSpc>
                <a:spcPts val="1610"/>
              </a:lnSpc>
            </a:pPr>
            <a:endParaRPr lang="en-CA" sz="1406" dirty="0">
              <a:solidFill>
                <a:srgbClr val="000000"/>
              </a:solidFill>
              <a:latin typeface="Georgia Italic"/>
              <a:cs typeface="Georgia Italic"/>
            </a:endParaRPr>
          </a:p>
        </p:txBody>
      </p:sp>
      <p:sp>
        <p:nvSpPr>
          <p:cNvPr id="19" name="TextBox 19"/>
          <p:cNvSpPr txBox="1"/>
          <p:nvPr/>
        </p:nvSpPr>
        <p:spPr>
          <a:xfrm>
            <a:off x="10947400" y="4953000"/>
            <a:ext cx="109004"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5</a:t>
            </a:r>
          </a:p>
          <a:p>
            <a:pPr>
              <a:lnSpc>
                <a:spcPts val="1610"/>
              </a:lnSpc>
            </a:pPr>
            <a:endParaRPr lang="en-CA" sz="1406" dirty="0">
              <a:solidFill>
                <a:srgbClr val="000000"/>
              </a:solidFill>
              <a:latin typeface="Georgia Italic"/>
              <a:cs typeface="Georgia Italic"/>
            </a:endParaRPr>
          </a:p>
        </p:txBody>
      </p:sp>
      <p:sp>
        <p:nvSpPr>
          <p:cNvPr id="20" name="TextBox 20"/>
          <p:cNvSpPr txBox="1"/>
          <p:nvPr/>
        </p:nvSpPr>
        <p:spPr>
          <a:xfrm>
            <a:off x="584200" y="5384800"/>
            <a:ext cx="7893186"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iştirak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az</a:t>
            </a:r>
            <a:r>
              <a:rPr lang="en-CA" sz="1413" b="1" dirty="0">
                <a:solidFill>
                  <a:schemeClr val="accent1">
                    <a:lumMod val="75000"/>
                  </a:schemeClr>
                </a:solidFill>
                <a:latin typeface="Georgia Bold Italic"/>
              </a:rPr>
              <a:t> %15 </a:t>
            </a:r>
            <a:r>
              <a:rPr lang="en-CA" sz="1413" b="1" dirty="0" err="1">
                <a:solidFill>
                  <a:schemeClr val="accent1">
                    <a:lumMod val="75000"/>
                  </a:schemeClr>
                </a:solidFill>
                <a:latin typeface="Georgia Bold Italic"/>
              </a:rPr>
              <a:t>vergi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yükü</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taşıyan</a:t>
            </a:r>
            <a:r>
              <a:rPr lang="en-CA" sz="1413" b="1" dirty="0">
                <a:solidFill>
                  <a:schemeClr val="accent1">
                    <a:lumMod val="75000"/>
                  </a:schemeClr>
                </a:solidFill>
                <a:latin typeface="Georgia Bold Italic"/>
              </a:rPr>
              <a:t>) (KVK Md. 5/1-b)</a:t>
            </a:r>
          </a:p>
          <a:p>
            <a:pPr>
              <a:lnSpc>
                <a:spcPts val="1610"/>
              </a:lnSpc>
            </a:pPr>
            <a:endParaRPr lang="en-CA" sz="1403" dirty="0">
              <a:solidFill>
                <a:srgbClr val="000000"/>
              </a:solidFill>
              <a:latin typeface="Georgia Italic"/>
              <a:cs typeface="Georgia Italic"/>
            </a:endParaRPr>
          </a:p>
        </p:txBody>
      </p:sp>
      <p:sp>
        <p:nvSpPr>
          <p:cNvPr id="21" name="TextBox 21"/>
          <p:cNvSpPr txBox="1"/>
          <p:nvPr/>
        </p:nvSpPr>
        <p:spPr>
          <a:xfrm>
            <a:off x="10947400" y="5384800"/>
            <a:ext cx="109004"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5</a:t>
            </a:r>
          </a:p>
          <a:p>
            <a:pPr>
              <a:lnSpc>
                <a:spcPts val="1610"/>
              </a:lnSpc>
            </a:pPr>
            <a:endParaRPr lang="en-CA" sz="1403" dirty="0">
              <a:solidFill>
                <a:srgbClr val="000000"/>
              </a:solidFill>
              <a:latin typeface="Georgia Italic"/>
              <a:cs typeface="Georgia Italic"/>
            </a:endParaRPr>
          </a:p>
        </p:txBody>
      </p:sp>
      <p:sp>
        <p:nvSpPr>
          <p:cNvPr id="22" name="TextBox 22"/>
          <p:cNvSpPr txBox="1"/>
          <p:nvPr/>
        </p:nvSpPr>
        <p:spPr>
          <a:xfrm>
            <a:off x="584200" y="5803900"/>
            <a:ext cx="7696018"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şube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az</a:t>
            </a:r>
            <a:r>
              <a:rPr lang="en-CA" sz="1413" b="1" dirty="0">
                <a:solidFill>
                  <a:schemeClr val="accent1">
                    <a:lumMod val="75000"/>
                  </a:schemeClr>
                </a:solidFill>
                <a:latin typeface="Georgia Bold Italic"/>
              </a:rPr>
              <a:t> %15 </a:t>
            </a:r>
            <a:r>
              <a:rPr lang="en-CA" sz="1413" b="1" dirty="0" err="1">
                <a:solidFill>
                  <a:schemeClr val="accent1">
                    <a:lumMod val="75000"/>
                  </a:schemeClr>
                </a:solidFill>
                <a:latin typeface="Georgia Bold Italic"/>
              </a:rPr>
              <a:t>vergi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yükü</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taşıyan</a:t>
            </a:r>
            <a:r>
              <a:rPr lang="en-CA" sz="1413" b="1" dirty="0">
                <a:solidFill>
                  <a:schemeClr val="accent1">
                    <a:lumMod val="75000"/>
                  </a:schemeClr>
                </a:solidFill>
                <a:latin typeface="Georgia Bold Italic"/>
              </a:rPr>
              <a:t>) (KVK Md. 5/1-g)</a:t>
            </a:r>
          </a:p>
          <a:p>
            <a:pPr>
              <a:lnSpc>
                <a:spcPts val="1610"/>
              </a:lnSpc>
            </a:pPr>
            <a:endParaRPr lang="en-CA" sz="1403" dirty="0">
              <a:solidFill>
                <a:srgbClr val="000000"/>
              </a:solidFill>
              <a:latin typeface="Georgia Italic"/>
              <a:cs typeface="Georgia Italic"/>
            </a:endParaRPr>
          </a:p>
        </p:txBody>
      </p:sp>
      <p:sp>
        <p:nvSpPr>
          <p:cNvPr id="23" name="TextBox 23"/>
          <p:cNvSpPr txBox="1"/>
          <p:nvPr/>
        </p:nvSpPr>
        <p:spPr>
          <a:xfrm>
            <a:off x="10947400" y="5803900"/>
            <a:ext cx="109004"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5</a:t>
            </a:r>
          </a:p>
          <a:p>
            <a:pPr>
              <a:lnSpc>
                <a:spcPts val="1610"/>
              </a:lnSpc>
            </a:pPr>
            <a:endParaRPr lang="en-CA" sz="1403" dirty="0">
              <a:solidFill>
                <a:srgbClr val="000000"/>
              </a:solidFill>
              <a:latin typeface="Georgia Italic"/>
              <a:cs typeface="Georgia Italic"/>
            </a:endParaRPr>
          </a:p>
        </p:txBody>
      </p:sp>
      <p:sp>
        <p:nvSpPr>
          <p:cNvPr id="24" name="TextBox 24"/>
          <p:cNvSpPr txBox="1"/>
          <p:nvPr/>
        </p:nvSpPr>
        <p:spPr>
          <a:xfrm>
            <a:off x="584200" y="6223000"/>
            <a:ext cx="9114675"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Yurtdışı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inşaat</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onarma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işleri</a:t>
            </a:r>
            <a:r>
              <a:rPr lang="en-CA" sz="1413" b="1" dirty="0">
                <a:solidFill>
                  <a:schemeClr val="accent1">
                    <a:lumMod val="75000"/>
                  </a:schemeClr>
                </a:solidFill>
                <a:latin typeface="Georgia Bold Italic"/>
              </a:rPr>
              <a:t> kazanç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az</a:t>
            </a:r>
            <a:r>
              <a:rPr lang="en-CA" sz="1413" b="1" dirty="0">
                <a:solidFill>
                  <a:schemeClr val="accent1">
                    <a:lumMod val="75000"/>
                  </a:schemeClr>
                </a:solidFill>
                <a:latin typeface="Georgia Bold Italic"/>
              </a:rPr>
              <a:t> %15 </a:t>
            </a:r>
            <a:r>
              <a:rPr lang="en-CA" sz="1413" b="1" dirty="0" err="1">
                <a:solidFill>
                  <a:schemeClr val="accent1">
                    <a:lumMod val="75000"/>
                  </a:schemeClr>
                </a:solidFill>
                <a:latin typeface="Georgia Bold Italic"/>
              </a:rPr>
              <a:t>vergi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yükü</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taşıyan</a:t>
            </a:r>
            <a:r>
              <a:rPr lang="en-CA" sz="1413" b="1" dirty="0">
                <a:solidFill>
                  <a:schemeClr val="accent1">
                    <a:lumMod val="75000"/>
                  </a:schemeClr>
                </a:solidFill>
                <a:latin typeface="Georgia Bold Italic"/>
              </a:rPr>
              <a:t>) (KVK Md. 5/1-h)</a:t>
            </a:r>
          </a:p>
          <a:p>
            <a:pPr>
              <a:lnSpc>
                <a:spcPts val="1610"/>
              </a:lnSpc>
            </a:pPr>
            <a:endParaRPr lang="en-CA" sz="1406" dirty="0">
              <a:solidFill>
                <a:srgbClr val="000000"/>
              </a:solidFill>
              <a:latin typeface="Georgia Italic"/>
              <a:cs typeface="Georgia Italic"/>
            </a:endParaRPr>
          </a:p>
        </p:txBody>
      </p:sp>
      <p:sp>
        <p:nvSpPr>
          <p:cNvPr id="25" name="TextBox 25"/>
          <p:cNvSpPr txBox="1"/>
          <p:nvPr/>
        </p:nvSpPr>
        <p:spPr>
          <a:xfrm>
            <a:off x="10947400" y="6223000"/>
            <a:ext cx="109004"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5</a:t>
            </a:r>
          </a:p>
          <a:p>
            <a:pPr>
              <a:lnSpc>
                <a:spcPts val="1610"/>
              </a:lnSpc>
            </a:pPr>
            <a:endParaRPr lang="en-CA" sz="1406" dirty="0">
              <a:solidFill>
                <a:srgbClr val="000000"/>
              </a:solidFill>
              <a:latin typeface="Georgia Italic"/>
              <a:cs typeface="Georgia Italic"/>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2"/>
          <p:cNvSpPr txBox="1"/>
          <p:nvPr/>
        </p:nvSpPr>
        <p:spPr>
          <a:xfrm>
            <a:off x="520700" y="228600"/>
            <a:ext cx="2802049" cy="718145"/>
          </a:xfrm>
          <a:prstGeom prst="rect">
            <a:avLst/>
          </a:prstGeom>
          <a:noFill/>
        </p:spPr>
        <p:txBody>
          <a:bodyPr vert="horz" wrap="none" lIns="0" tIns="0" rIns="0" bIns="0" rtlCol="0">
            <a:spAutoFit/>
          </a:bodyPr>
          <a:lstStyle/>
          <a:p>
            <a:pPr>
              <a:lnSpc>
                <a:spcPts val="2760"/>
              </a:lnSpc>
            </a:pPr>
            <a:r>
              <a:rPr lang="en-CA" sz="2412" b="1" dirty="0">
                <a:solidFill>
                  <a:srgbClr val="FF0000"/>
                </a:solidFill>
                <a:latin typeface="Georgia Bold Italic"/>
                <a:cs typeface="Georgia Bold Italic"/>
              </a:rPr>
              <a:t>                  </a:t>
            </a:r>
            <a:r>
              <a:rPr lang="en-CA" sz="2412" b="1" dirty="0">
                <a:solidFill>
                  <a:schemeClr val="bg1"/>
                </a:solidFill>
                <a:highlight>
                  <a:srgbClr val="800000"/>
                </a:highlight>
                <a:latin typeface="Georgia Bold Italic"/>
                <a:cs typeface="Georgia Bold Italic"/>
              </a:rPr>
              <a:t>Ek Vergi</a:t>
            </a:r>
          </a:p>
          <a:p>
            <a:pPr>
              <a:lnSpc>
                <a:spcPts val="2760"/>
              </a:lnSpc>
            </a:pPr>
            <a:endParaRPr lang="en-CA" sz="2402" dirty="0">
              <a:solidFill>
                <a:srgbClr val="000000"/>
              </a:solidFill>
            </a:endParaRPr>
          </a:p>
        </p:txBody>
      </p:sp>
      <p:sp>
        <p:nvSpPr>
          <p:cNvPr id="3" name="TextBox 3"/>
          <p:cNvSpPr txBox="1"/>
          <p:nvPr/>
        </p:nvSpPr>
        <p:spPr>
          <a:xfrm>
            <a:off x="520700" y="596900"/>
            <a:ext cx="2681824" cy="538609"/>
          </a:xfrm>
          <a:prstGeom prst="rect">
            <a:avLst/>
          </a:prstGeom>
          <a:noFill/>
        </p:spPr>
        <p:txBody>
          <a:bodyPr vert="horz" wrap="none" lIns="0" tIns="0" rIns="0" bIns="0" rtlCol="0">
            <a:spAutoFit/>
          </a:bodyPr>
          <a:lstStyle/>
          <a:p>
            <a:pPr>
              <a:lnSpc>
                <a:spcPts val="2070"/>
              </a:lnSpc>
            </a:pPr>
            <a:r>
              <a:rPr lang="tr-TR" sz="1810" b="1" dirty="0">
                <a:solidFill>
                  <a:srgbClr val="000000"/>
                </a:solidFill>
                <a:latin typeface="Georgia Bold Italic"/>
                <a:cs typeface="Georgia Bold Italic"/>
              </a:rPr>
              <a:t>                         </a:t>
            </a:r>
            <a:r>
              <a:rPr lang="tr-TR" sz="1810" b="1" dirty="0">
                <a:solidFill>
                  <a:schemeClr val="bg1"/>
                </a:solidFill>
                <a:highlight>
                  <a:srgbClr val="800000"/>
                </a:highlight>
                <a:latin typeface="Georgia Bold Italic"/>
                <a:cs typeface="Georgia Bold Italic"/>
              </a:rPr>
              <a:t>İ</a:t>
            </a:r>
            <a:r>
              <a:rPr lang="en-CA" sz="1810" b="1" dirty="0" err="1">
                <a:solidFill>
                  <a:schemeClr val="bg1"/>
                </a:solidFill>
                <a:highlight>
                  <a:srgbClr val="800000"/>
                </a:highlight>
                <a:latin typeface="Georgia Bold Italic"/>
                <a:cs typeface="Georgia Bold Italic"/>
              </a:rPr>
              <a:t>stisnalar</a:t>
            </a:r>
            <a:endParaRPr lang="en-CA" sz="1810" b="1" dirty="0">
              <a:solidFill>
                <a:schemeClr val="bg1"/>
              </a:solidFill>
              <a:highlight>
                <a:srgbClr val="800000"/>
              </a:highlight>
              <a:latin typeface="Georgia Bold Italic"/>
              <a:cs typeface="Georgia Bold Italic"/>
            </a:endParaRPr>
          </a:p>
          <a:p>
            <a:pPr>
              <a:lnSpc>
                <a:spcPts val="2070"/>
              </a:lnSpc>
            </a:pPr>
            <a:endParaRPr lang="en-CA" sz="1800" dirty="0">
              <a:solidFill>
                <a:srgbClr val="000000"/>
              </a:solidFill>
            </a:endParaRPr>
          </a:p>
        </p:txBody>
      </p:sp>
      <p:sp>
        <p:nvSpPr>
          <p:cNvPr id="4" name="TextBox 4"/>
          <p:cNvSpPr txBox="1"/>
          <p:nvPr/>
        </p:nvSpPr>
        <p:spPr>
          <a:xfrm>
            <a:off x="584200" y="1371600"/>
            <a:ext cx="2523127" cy="410369"/>
          </a:xfrm>
          <a:prstGeom prst="rect">
            <a:avLst/>
          </a:prstGeom>
          <a:noFill/>
        </p:spPr>
        <p:txBody>
          <a:bodyPr vert="horz" wrap="none" lIns="0" tIns="0" rIns="0" bIns="0" rtlCol="0">
            <a:spAutoFit/>
          </a:bodyPr>
          <a:lstStyle/>
          <a:p>
            <a:pPr>
              <a:lnSpc>
                <a:spcPts val="1610"/>
              </a:lnSpc>
            </a:pP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ndirim</a:t>
            </a:r>
            <a:r>
              <a:rPr lang="en-CA" sz="1413" b="1" dirty="0">
                <a:solidFill>
                  <a:schemeClr val="accent1">
                    <a:lumMod val="75000"/>
                  </a:schemeClr>
                </a:solidFill>
                <a:latin typeface="Georgia Bold Italic"/>
              </a:rPr>
              <a:t> ve </a:t>
            </a: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stisnanın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Türü</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endParaRPr>
          </a:p>
        </p:txBody>
      </p:sp>
      <p:sp>
        <p:nvSpPr>
          <p:cNvPr id="5" name="TextBox 5"/>
          <p:cNvSpPr txBox="1"/>
          <p:nvPr/>
        </p:nvSpPr>
        <p:spPr>
          <a:xfrm>
            <a:off x="584200" y="1625600"/>
            <a:ext cx="9342301" cy="1168397"/>
          </a:xfrm>
          <a:prstGeom prst="rect">
            <a:avLst/>
          </a:prstGeom>
          <a:noFill/>
        </p:spPr>
        <p:txBody>
          <a:bodyPr vert="horz" wrap="none" lIns="0" tIns="0" rIns="0" bIns="0" rtlCol="0">
            <a:spAutoFit/>
          </a:bodyPr>
          <a:lstStyle/>
          <a:p>
            <a:pPr>
              <a:lnSpc>
                <a:spcPts val="3200"/>
              </a:lnSpc>
            </a:pPr>
            <a:r>
              <a:rPr lang="en-CA" sz="1413" b="1" dirty="0" err="1">
                <a:solidFill>
                  <a:schemeClr val="accent1">
                    <a:lumMod val="75000"/>
                  </a:schemeClr>
                </a:solidFill>
                <a:latin typeface="Georgia Bold Italic"/>
              </a:rPr>
              <a:t>Kurum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kazancından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indirilen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bağış</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yardım</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sponsorluk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indirimleri</a:t>
            </a:r>
            <a:r>
              <a:rPr lang="en-CA" sz="1413" b="1" dirty="0">
                <a:solidFill>
                  <a:schemeClr val="accent1">
                    <a:lumMod val="75000"/>
                  </a:schemeClr>
                </a:solidFill>
                <a:latin typeface="Georgia Bold Italic"/>
              </a:rPr>
              <a:t> (KVK Md. 10/1-b, c, </a:t>
            </a:r>
            <a:r>
              <a:rPr lang="en-CA" sz="1413" b="1" dirty="0" err="1">
                <a:solidFill>
                  <a:schemeClr val="accent1">
                    <a:lumMod val="75000"/>
                  </a:schemeClr>
                </a:solidFill>
                <a:latin typeface="Georgia Bold Italic"/>
              </a:rPr>
              <a:t>ç</a:t>
            </a:r>
            <a:r>
              <a:rPr lang="en-CA" sz="1413" b="1" dirty="0">
                <a:solidFill>
                  <a:schemeClr val="accent1">
                    <a:lumMod val="75000"/>
                  </a:schemeClr>
                </a:solidFill>
                <a:latin typeface="Georgia Bold Italic"/>
              </a:rPr>
              <a:t>, d, e, f)</a:t>
            </a:r>
            <a:br>
              <a:rPr lang="en-CA" sz="1413" b="1" dirty="0">
                <a:solidFill>
                  <a:schemeClr val="accent1">
                    <a:lumMod val="75000"/>
                  </a:schemeClr>
                </a:solidFill>
                <a:latin typeface="Georgia Bold Italic"/>
              </a:rPr>
            </a:br>
            <a:r>
              <a:rPr lang="en-CA" sz="1413" b="1" dirty="0">
                <a:solidFill>
                  <a:schemeClr val="accent1">
                    <a:lumMod val="75000"/>
                  </a:schemeClr>
                </a:solidFill>
                <a:latin typeface="Georgia Bold Italic"/>
              </a:rPr>
              <a:t>Sat - </a:t>
            </a:r>
            <a:r>
              <a:rPr lang="en-CA" sz="1413" b="1" dirty="0" err="1">
                <a:solidFill>
                  <a:schemeClr val="accent1">
                    <a:lumMod val="75000"/>
                  </a:schemeClr>
                </a:solidFill>
                <a:latin typeface="Georgia Bold Italic"/>
              </a:rPr>
              <a:t>kirala</a:t>
            </a:r>
            <a:r>
              <a:rPr lang="en-CA" sz="1413" b="1" dirty="0">
                <a:solidFill>
                  <a:schemeClr val="accent1">
                    <a:lumMod val="75000"/>
                  </a:schemeClr>
                </a:solidFill>
                <a:latin typeface="Georgia Bold Italic"/>
              </a:rPr>
              <a:t> - </a:t>
            </a:r>
            <a:r>
              <a:rPr lang="en-CA" sz="1413" b="1" dirty="0" err="1">
                <a:solidFill>
                  <a:schemeClr val="accent1">
                    <a:lumMod val="75000"/>
                  </a:schemeClr>
                </a:solidFill>
                <a:latin typeface="Georgia Bold Italic"/>
              </a:rPr>
              <a:t>geri</a:t>
            </a:r>
            <a:r>
              <a:rPr lang="en-CA" sz="1413" b="1" dirty="0">
                <a:solidFill>
                  <a:schemeClr val="accent1">
                    <a:lumMod val="75000"/>
                  </a:schemeClr>
                </a:solidFill>
                <a:latin typeface="Georgia Bold Italic"/>
              </a:rPr>
              <a:t> al </a:t>
            </a:r>
            <a:r>
              <a:rPr lang="en-CA" sz="1413" b="1" dirty="0" err="1">
                <a:solidFill>
                  <a:schemeClr val="accent1">
                    <a:lumMod val="75000"/>
                  </a:schemeClr>
                </a:solidFill>
                <a:latin typeface="Georgia Bold Italic"/>
              </a:rPr>
              <a:t>işlemlerinden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doğan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kazançlarda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a:t>
            </a:r>
            <a:r>
              <a:rPr lang="en-CA" sz="1413" b="1" dirty="0">
                <a:solidFill>
                  <a:schemeClr val="accent1">
                    <a:lumMod val="75000"/>
                  </a:schemeClr>
                </a:solidFill>
                <a:latin typeface="Georgia Bold Italic"/>
              </a:rPr>
              <a:t> (KVK Md. 5/1-j)</a:t>
            </a:r>
          </a:p>
          <a:p>
            <a:pPr>
              <a:lnSpc>
                <a:spcPts val="3200"/>
              </a:lnSpc>
            </a:pPr>
            <a:endParaRPr lang="en-CA" sz="1403" dirty="0">
              <a:solidFill>
                <a:srgbClr val="000000"/>
              </a:solidFill>
            </a:endParaRPr>
          </a:p>
        </p:txBody>
      </p:sp>
      <p:sp>
        <p:nvSpPr>
          <p:cNvPr id="6" name="TextBox 6"/>
          <p:cNvSpPr txBox="1"/>
          <p:nvPr/>
        </p:nvSpPr>
        <p:spPr>
          <a:xfrm>
            <a:off x="584200" y="2451100"/>
            <a:ext cx="10533333" cy="1168397"/>
          </a:xfrm>
          <a:prstGeom prst="rect">
            <a:avLst/>
          </a:prstGeom>
          <a:noFill/>
        </p:spPr>
        <p:txBody>
          <a:bodyPr vert="horz" wrap="none" lIns="0" tIns="0" rIns="0" bIns="0" rtlCol="0">
            <a:spAutoFit/>
          </a:bodyPr>
          <a:lstStyle/>
          <a:p>
            <a:pPr>
              <a:lnSpc>
                <a:spcPts val="3200"/>
              </a:lnSpc>
            </a:pPr>
            <a:r>
              <a:rPr lang="en-CA" sz="1413" b="1" dirty="0" err="1">
                <a:solidFill>
                  <a:schemeClr val="accent1">
                    <a:lumMod val="75000"/>
                  </a:schemeClr>
                </a:solidFill>
                <a:latin typeface="Georgia Bold Italic"/>
              </a:rPr>
              <a:t>Kurumlar</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vergisinden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müstesna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tutulan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kur</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korumalı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mevduat</a:t>
            </a:r>
            <a:r>
              <a:rPr lang="en-CA" sz="1413" b="1" dirty="0">
                <a:solidFill>
                  <a:schemeClr val="accent1">
                    <a:lumMod val="75000"/>
                  </a:schemeClr>
                </a:solidFill>
                <a:latin typeface="Georgia Bold Italic"/>
              </a:rPr>
              <a:t> (KKM) </a:t>
            </a:r>
            <a:r>
              <a:rPr lang="en-CA" sz="1413" b="1" dirty="0" err="1">
                <a:solidFill>
                  <a:schemeClr val="accent1">
                    <a:lumMod val="75000"/>
                  </a:schemeClr>
                </a:solidFill>
                <a:latin typeface="Georgia Bold Italic"/>
              </a:rPr>
              <a:t>kaynaklı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a:t>
            </a:r>
            <a:r>
              <a:rPr lang="en-CA" sz="1413" b="1" dirty="0">
                <a:solidFill>
                  <a:schemeClr val="accent1">
                    <a:lumMod val="75000"/>
                  </a:schemeClr>
                </a:solidFill>
                <a:latin typeface="Georgia Bold Italic"/>
              </a:rPr>
              <a:t> (KVK </a:t>
            </a:r>
            <a:r>
              <a:rPr lang="en-CA" sz="1413" b="1" dirty="0" err="1">
                <a:solidFill>
                  <a:schemeClr val="accent1">
                    <a:lumMod val="75000"/>
                  </a:schemeClr>
                </a:solidFill>
                <a:latin typeface="Georgia Bold Italic"/>
              </a:rPr>
              <a:t>Geçici</a:t>
            </a:r>
            <a:r>
              <a:rPr lang="en-CA" sz="1413" b="1" dirty="0">
                <a:solidFill>
                  <a:schemeClr val="accent1">
                    <a:lumMod val="75000"/>
                  </a:schemeClr>
                </a:solidFill>
                <a:latin typeface="Georgia Bold Italic"/>
              </a:rPr>
              <a:t> Md. 14)</a:t>
            </a:r>
            <a:br>
              <a:rPr lang="en-CA" sz="1413" b="1" dirty="0">
                <a:solidFill>
                  <a:schemeClr val="accent1">
                    <a:lumMod val="75000"/>
                  </a:schemeClr>
                </a:solidFill>
                <a:latin typeface="Georgia Bold Italic"/>
              </a:rPr>
            </a:br>
            <a:r>
              <a:rPr lang="en-CA" sz="1413" b="1" dirty="0">
                <a:solidFill>
                  <a:schemeClr val="accent1">
                    <a:lumMod val="75000"/>
                  </a:schemeClr>
                </a:solidFill>
                <a:latin typeface="Georgia Bold Italic"/>
              </a:rPr>
              <a:t>Tevkifata tabi </a:t>
            </a:r>
            <a:r>
              <a:rPr lang="en-CA" sz="1413" b="1" dirty="0" err="1">
                <a:solidFill>
                  <a:schemeClr val="accent1">
                    <a:lumMod val="75000"/>
                  </a:schemeClr>
                </a:solidFill>
                <a:latin typeface="Georgia Bold Italic"/>
              </a:rPr>
              <a:t>yatırım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indirimi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istisnası</a:t>
            </a:r>
            <a:r>
              <a:rPr lang="en-CA" sz="1413" b="1" dirty="0">
                <a:solidFill>
                  <a:schemeClr val="accent1">
                    <a:lumMod val="75000"/>
                  </a:schemeClr>
                </a:solidFill>
                <a:latin typeface="Georgia Bold Italic"/>
              </a:rPr>
              <a:t> (GVK </a:t>
            </a:r>
            <a:r>
              <a:rPr lang="en-CA" sz="1413" b="1" dirty="0" err="1">
                <a:solidFill>
                  <a:schemeClr val="accent1">
                    <a:lumMod val="75000"/>
                  </a:schemeClr>
                </a:solidFill>
                <a:latin typeface="Georgia Bold Italic"/>
              </a:rPr>
              <a:t>Geçici</a:t>
            </a:r>
            <a:r>
              <a:rPr lang="en-CA" sz="1413" b="1" dirty="0">
                <a:solidFill>
                  <a:schemeClr val="accent1">
                    <a:lumMod val="75000"/>
                  </a:schemeClr>
                </a:solidFill>
                <a:latin typeface="Georgia Bold Italic"/>
              </a:rPr>
              <a:t> Md. 61)</a:t>
            </a:r>
          </a:p>
          <a:p>
            <a:pPr>
              <a:lnSpc>
                <a:spcPts val="3200"/>
              </a:lnSpc>
            </a:pPr>
            <a:endParaRPr lang="en-CA" sz="1403" dirty="0">
              <a:solidFill>
                <a:srgbClr val="000000"/>
              </a:solidFill>
            </a:endParaRPr>
          </a:p>
        </p:txBody>
      </p:sp>
      <p:sp>
        <p:nvSpPr>
          <p:cNvPr id="7" name="TextBox 7"/>
          <p:cNvSpPr txBox="1"/>
          <p:nvPr/>
        </p:nvSpPr>
        <p:spPr>
          <a:xfrm>
            <a:off x="437055" y="3429000"/>
            <a:ext cx="7607852" cy="410369"/>
          </a:xfrm>
          <a:prstGeom prst="rect">
            <a:avLst/>
          </a:prstGeom>
          <a:noFill/>
        </p:spPr>
        <p:txBody>
          <a:bodyPr vert="horz" wrap="none" lIns="0" tIns="0" rIns="0" bIns="0" rtlCol="0">
            <a:spAutoFit/>
          </a:bodyPr>
          <a:lstStyle/>
          <a:p>
            <a:pPr>
              <a:lnSpc>
                <a:spcPts val="1610"/>
              </a:lnSpc>
            </a:pPr>
            <a:r>
              <a:rPr lang="en-CA" sz="1413" b="1" dirty="0">
                <a:solidFill>
                  <a:schemeClr val="accent1">
                    <a:lumMod val="75000"/>
                  </a:schemeClr>
                </a:solidFill>
                <a:latin typeface="Georgia Bold Italic"/>
              </a:rPr>
              <a:t>    VUK Md. 325/A </a:t>
            </a:r>
            <a:r>
              <a:rPr lang="en-CA" sz="1413" b="1" dirty="0" err="1">
                <a:solidFill>
                  <a:schemeClr val="accent1">
                    <a:lumMod val="75000"/>
                  </a:schemeClr>
                </a:solidFill>
                <a:latin typeface="Georgia Bold Italic"/>
              </a:rPr>
              <a:t>kapsamında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girişim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sermayesi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fonu</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indirimi</a:t>
            </a:r>
            <a:r>
              <a:rPr lang="en-CA" sz="1413" b="1" dirty="0">
                <a:solidFill>
                  <a:schemeClr val="accent1">
                    <a:lumMod val="75000"/>
                  </a:schemeClr>
                </a:solidFill>
                <a:latin typeface="Georgia Bold Italic"/>
              </a:rPr>
              <a:t> (KVK Md. 10/1-g)</a:t>
            </a:r>
          </a:p>
          <a:p>
            <a:pPr>
              <a:lnSpc>
                <a:spcPts val="1610"/>
              </a:lnSpc>
            </a:pPr>
            <a:endParaRPr lang="en-CA" sz="1403" dirty="0">
              <a:solidFill>
                <a:srgbClr val="000000"/>
              </a:solidFill>
            </a:endParaRPr>
          </a:p>
        </p:txBody>
      </p:sp>
      <p:sp>
        <p:nvSpPr>
          <p:cNvPr id="8" name="TextBox 8"/>
          <p:cNvSpPr txBox="1"/>
          <p:nvPr/>
        </p:nvSpPr>
        <p:spPr>
          <a:xfrm>
            <a:off x="584200" y="3822700"/>
            <a:ext cx="12856083"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Mikro</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küçük</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işletmelerin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Ar</a:t>
            </a:r>
            <a:r>
              <a:rPr lang="en-CA" sz="1413" b="1" dirty="0">
                <a:solidFill>
                  <a:schemeClr val="accent1">
                    <a:lumMod val="75000"/>
                  </a:schemeClr>
                </a:solidFill>
                <a:latin typeface="Georgia Bold Italic"/>
              </a:rPr>
              <a:t>-Ge ve </a:t>
            </a:r>
            <a:r>
              <a:rPr lang="en-CA" sz="1413" b="1" dirty="0" err="1">
                <a:solidFill>
                  <a:schemeClr val="accent1">
                    <a:lumMod val="75000"/>
                  </a:schemeClr>
                </a:solidFill>
                <a:latin typeface="Georgia Bold Italic"/>
              </a:rPr>
              <a:t>Tasarım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Merkezleri</a:t>
            </a:r>
            <a:r>
              <a:rPr lang="en-CA" sz="1413" b="1" dirty="0">
                <a:solidFill>
                  <a:schemeClr val="accent1">
                    <a:lumMod val="75000"/>
                  </a:schemeClr>
                </a:solidFill>
                <a:latin typeface="Georgia Bold Italic"/>
              </a:rPr>
              <a:t> ile </a:t>
            </a:r>
            <a:r>
              <a:rPr lang="en-CA" sz="1413" b="1" dirty="0" err="1">
                <a:solidFill>
                  <a:schemeClr val="accent1">
                    <a:lumMod val="75000"/>
                  </a:schemeClr>
                </a:solidFill>
                <a:latin typeface="Georgia Bold Italic"/>
              </a:rPr>
              <a:t>Teknoloji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Geliştirme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Bölgelerinden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elde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ettikleri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istisnaya</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indirime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konu</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endParaRPr>
          </a:p>
        </p:txBody>
      </p:sp>
      <p:sp>
        <p:nvSpPr>
          <p:cNvPr id="9" name="TextBox 9"/>
          <p:cNvSpPr txBox="1"/>
          <p:nvPr/>
        </p:nvSpPr>
        <p:spPr>
          <a:xfrm>
            <a:off x="584200" y="4038600"/>
            <a:ext cx="1017907"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kazançları</a:t>
            </a:r>
            <a:endParaRPr lang="en-CA" sz="1413" b="1" dirty="0">
              <a:solidFill>
                <a:schemeClr val="accent1">
                  <a:lumMod val="75000"/>
                </a:schemeClr>
              </a:solidFill>
              <a:latin typeface="Georgia Bold Italic"/>
            </a:endParaRPr>
          </a:p>
          <a:p>
            <a:pPr>
              <a:lnSpc>
                <a:spcPts val="1610"/>
              </a:lnSpc>
            </a:pPr>
            <a:endParaRPr lang="en-CA" sz="1406" dirty="0">
              <a:solidFill>
                <a:srgbClr val="000000"/>
              </a:solidFill>
            </a:endParaRPr>
          </a:p>
        </p:txBody>
      </p:sp>
      <p:sp>
        <p:nvSpPr>
          <p:cNvPr id="10" name="TextBox 10"/>
          <p:cNvSpPr txBox="1"/>
          <p:nvPr/>
        </p:nvSpPr>
        <p:spPr>
          <a:xfrm>
            <a:off x="584200" y="4445000"/>
            <a:ext cx="3101811"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Risturn</a:t>
            </a:r>
            <a:r>
              <a:rPr lang="en-CA" sz="1413" b="1" dirty="0">
                <a:solidFill>
                  <a:schemeClr val="accent1">
                    <a:lumMod val="75000"/>
                  </a:schemeClr>
                </a:solidFill>
                <a:latin typeface="Georgia Bold Italic"/>
              </a:rPr>
              <a:t> </a:t>
            </a: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stisnası</a:t>
            </a:r>
            <a:r>
              <a:rPr lang="en-CA" sz="1413" b="1" dirty="0">
                <a:solidFill>
                  <a:schemeClr val="accent1">
                    <a:lumMod val="75000"/>
                  </a:schemeClr>
                </a:solidFill>
                <a:latin typeface="Georgia Bold Italic"/>
              </a:rPr>
              <a:t> (KVK Md. 5/1-i)</a:t>
            </a:r>
          </a:p>
          <a:p>
            <a:pPr>
              <a:lnSpc>
                <a:spcPts val="1610"/>
              </a:lnSpc>
            </a:pPr>
            <a:endParaRPr lang="en-CA" sz="1403" dirty="0">
              <a:solidFill>
                <a:srgbClr val="000000"/>
              </a:solidFill>
            </a:endParaRPr>
          </a:p>
        </p:txBody>
      </p:sp>
      <p:sp>
        <p:nvSpPr>
          <p:cNvPr id="11" name="TextBox 11"/>
          <p:cNvSpPr txBox="1"/>
          <p:nvPr/>
        </p:nvSpPr>
        <p:spPr>
          <a:xfrm>
            <a:off x="584200" y="4851400"/>
            <a:ext cx="9430467" cy="410369"/>
          </a:xfrm>
          <a:prstGeom prst="rect">
            <a:avLst/>
          </a:prstGeom>
          <a:noFill/>
        </p:spPr>
        <p:txBody>
          <a:bodyPr vert="horz" wrap="none" lIns="0" tIns="0" rIns="0" bIns="0" rtlCol="0">
            <a:spAutoFit/>
          </a:bodyPr>
          <a:lstStyle/>
          <a:p>
            <a:pPr>
              <a:lnSpc>
                <a:spcPts val="1610"/>
              </a:lnSpc>
            </a:pPr>
            <a:r>
              <a:rPr lang="en-CA" sz="1413" b="1" dirty="0" err="1">
                <a:solidFill>
                  <a:schemeClr val="accent1">
                    <a:lumMod val="75000"/>
                  </a:schemeClr>
                </a:solidFill>
                <a:latin typeface="Georgia Bold Italic"/>
              </a:rPr>
              <a:t>Yatırım</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Fon</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Ortaklıkları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tarafından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elde</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edilen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Portföy</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øşletmeciliği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Kazançları</a:t>
            </a:r>
            <a:r>
              <a:rPr lang="en-CA" sz="1413" b="1" dirty="0">
                <a:solidFill>
                  <a:schemeClr val="accent1">
                    <a:lumMod val="75000"/>
                  </a:schemeClr>
                </a:solidFill>
                <a:latin typeface="Georgia Bold Italic"/>
              </a:rPr>
              <a:t> (KVK Md. 5/1-d)</a:t>
            </a:r>
          </a:p>
          <a:p>
            <a:pPr>
              <a:lnSpc>
                <a:spcPts val="1610"/>
              </a:lnSpc>
            </a:pPr>
            <a:endParaRPr lang="en-CA" sz="1403" dirty="0">
              <a:solidFill>
                <a:srgbClr val="000000"/>
              </a:solidFill>
            </a:endParaRPr>
          </a:p>
        </p:txBody>
      </p:sp>
      <p:sp>
        <p:nvSpPr>
          <p:cNvPr id="12" name="TextBox 12"/>
          <p:cNvSpPr txBox="1"/>
          <p:nvPr/>
        </p:nvSpPr>
        <p:spPr>
          <a:xfrm>
            <a:off x="584200" y="5105400"/>
            <a:ext cx="10474021" cy="1168397"/>
          </a:xfrm>
          <a:prstGeom prst="rect">
            <a:avLst/>
          </a:prstGeom>
          <a:noFill/>
        </p:spPr>
        <p:txBody>
          <a:bodyPr vert="horz" wrap="square" lIns="0" tIns="0" rIns="0" bIns="0" rtlCol="0">
            <a:spAutoFit/>
          </a:bodyPr>
          <a:lstStyle/>
          <a:p>
            <a:pPr>
              <a:lnSpc>
                <a:spcPts val="3200"/>
              </a:lnSpc>
            </a:pPr>
            <a:r>
              <a:rPr lang="en-CA" sz="1413" b="1" dirty="0">
                <a:solidFill>
                  <a:schemeClr val="accent1">
                    <a:lumMod val="75000"/>
                  </a:schemeClr>
                </a:solidFill>
                <a:latin typeface="Georgia Bold Italic"/>
              </a:rPr>
              <a:t>Kira </a:t>
            </a:r>
            <a:r>
              <a:rPr lang="en-CA" sz="1413" b="1" dirty="0" err="1">
                <a:solidFill>
                  <a:schemeClr val="accent1">
                    <a:lumMod val="75000"/>
                  </a:schemeClr>
                </a:solidFill>
                <a:latin typeface="Georgia Bold Italic"/>
              </a:rPr>
              <a:t>Sertifikası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ihracı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amacıyla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varlık</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hakların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satışından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doğan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kazançlara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ilişkin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istisna</a:t>
            </a:r>
            <a:r>
              <a:rPr lang="en-CA" sz="1413" b="1" dirty="0">
                <a:solidFill>
                  <a:schemeClr val="accent1">
                    <a:lumMod val="75000"/>
                  </a:schemeClr>
                </a:solidFill>
                <a:latin typeface="Georgia Bold Italic"/>
              </a:rPr>
              <a:t> (KVK Md. 5/1-k)</a:t>
            </a:r>
            <a:br>
              <a:rPr lang="en-CA" sz="1413" b="1" dirty="0">
                <a:solidFill>
                  <a:schemeClr val="accent1">
                    <a:lumMod val="75000"/>
                  </a:schemeClr>
                </a:solidFill>
                <a:latin typeface="Georgia Bold Italic"/>
              </a:rPr>
            </a:br>
            <a:r>
              <a:rPr lang="en-CA" sz="1413" b="1" dirty="0" err="1">
                <a:solidFill>
                  <a:schemeClr val="accent1">
                    <a:lumMod val="75000"/>
                  </a:schemeClr>
                </a:solidFill>
                <a:latin typeface="Georgia Bold Italic"/>
              </a:rPr>
              <a:t>Korumalı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øşyeri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øndirimi</a:t>
            </a:r>
            <a:r>
              <a:rPr lang="en-CA" sz="1413" b="1" dirty="0">
                <a:solidFill>
                  <a:schemeClr val="accent1">
                    <a:lumMod val="75000"/>
                  </a:schemeClr>
                </a:solidFill>
                <a:latin typeface="Georgia Bold Italic"/>
              </a:rPr>
              <a:t> (KVK Md. 10/1-h)</a:t>
            </a:r>
          </a:p>
          <a:p>
            <a:pPr>
              <a:lnSpc>
                <a:spcPts val="3200"/>
              </a:lnSpc>
            </a:pPr>
            <a:endParaRPr lang="en-CA" sz="1403" dirty="0">
              <a:solidFill>
                <a:srgbClr val="000000"/>
              </a:solidFill>
            </a:endParaRPr>
          </a:p>
        </p:txBody>
      </p:sp>
      <p:sp>
        <p:nvSpPr>
          <p:cNvPr id="13" name="TextBox 13"/>
          <p:cNvSpPr txBox="1"/>
          <p:nvPr/>
        </p:nvSpPr>
        <p:spPr>
          <a:xfrm>
            <a:off x="584200" y="6070600"/>
            <a:ext cx="6509795" cy="410369"/>
          </a:xfrm>
          <a:prstGeom prst="rect">
            <a:avLst/>
          </a:prstGeom>
          <a:noFill/>
        </p:spPr>
        <p:txBody>
          <a:bodyPr vert="horz" wrap="none" lIns="0" tIns="0" rIns="0" bIns="0" rtlCol="0">
            <a:spAutoFit/>
          </a:bodyPr>
          <a:lstStyle/>
          <a:p>
            <a:pPr>
              <a:lnSpc>
                <a:spcPts val="1610"/>
              </a:lnSpc>
            </a:pPr>
            <a:r>
              <a:rPr lang="tr-TR" sz="1413" b="1" dirty="0">
                <a:solidFill>
                  <a:schemeClr val="accent1">
                    <a:lumMod val="75000"/>
                  </a:schemeClr>
                </a:solidFill>
                <a:latin typeface="Georgia Bold Italic"/>
              </a:rPr>
              <a:t>İ</a:t>
            </a:r>
            <a:r>
              <a:rPr lang="en-CA" sz="1413" b="1" dirty="0" err="1">
                <a:solidFill>
                  <a:schemeClr val="accent1">
                    <a:lumMod val="75000"/>
                  </a:schemeClr>
                </a:solidFill>
                <a:latin typeface="Georgia Bold Italic"/>
              </a:rPr>
              <a:t>lgili</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kanunları</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uyarınca</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kazançtan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indirilebilen</a:t>
            </a:r>
            <a:r>
              <a:rPr lang="en-CA" sz="1413" b="1" dirty="0">
                <a:solidFill>
                  <a:schemeClr val="accent1">
                    <a:lumMod val="75000"/>
                  </a:schemeClr>
                </a:solidFill>
                <a:latin typeface="Georgia Bold Italic"/>
              </a:rPr>
              <a:t> </a:t>
            </a:r>
            <a:r>
              <a:rPr lang="en-CA" sz="1413" b="1" dirty="0" err="1">
                <a:solidFill>
                  <a:schemeClr val="accent1">
                    <a:lumMod val="75000"/>
                  </a:schemeClr>
                </a:solidFill>
                <a:latin typeface="Georgia Bold Italic"/>
              </a:rPr>
              <a:t>Bağış</a:t>
            </a:r>
            <a:r>
              <a:rPr lang="en-CA" sz="1413" b="1" dirty="0">
                <a:solidFill>
                  <a:schemeClr val="accent1">
                    <a:lumMod val="75000"/>
                  </a:schemeClr>
                </a:solidFill>
                <a:latin typeface="Georgia Bold Italic"/>
              </a:rPr>
              <a:t> ve </a:t>
            </a:r>
            <a:r>
              <a:rPr lang="en-CA" sz="1413" b="1" dirty="0" err="1">
                <a:solidFill>
                  <a:schemeClr val="accent1">
                    <a:lumMod val="75000"/>
                  </a:schemeClr>
                </a:solidFill>
                <a:latin typeface="Georgia Bold Italic"/>
              </a:rPr>
              <a:t>Yardımlar</a:t>
            </a:r>
            <a:endParaRPr lang="en-CA" sz="1413" b="1" dirty="0">
              <a:solidFill>
                <a:schemeClr val="accent1">
                  <a:lumMod val="75000"/>
                </a:schemeClr>
              </a:solidFill>
              <a:latin typeface="Georgia Bold Italic"/>
            </a:endParaRPr>
          </a:p>
          <a:p>
            <a:pPr>
              <a:lnSpc>
                <a:spcPts val="1610"/>
              </a:lnSpc>
            </a:pPr>
            <a:endParaRPr lang="en-CA" sz="1403" dirty="0">
              <a:solidFill>
                <a:srgbClr val="000000"/>
              </a:solidFill>
            </a:endParaRPr>
          </a:p>
        </p:txBody>
      </p:sp>
      <p:sp>
        <p:nvSpPr>
          <p:cNvPr id="14" name="TextBox 14"/>
          <p:cNvSpPr txBox="1"/>
          <p:nvPr/>
        </p:nvSpPr>
        <p:spPr>
          <a:xfrm>
            <a:off x="11341100" y="6477000"/>
            <a:ext cx="850900" cy="165100"/>
          </a:xfrm>
          <a:prstGeom prst="rect">
            <a:avLst/>
          </a:prstGeom>
          <a:noFill/>
        </p:spPr>
        <p:txBody>
          <a:bodyPr vert="horz" wrap="none" lIns="0" tIns="0" rIns="0" bIns="0" rtlCol="0">
            <a:spAutoFit/>
          </a:bodyPr>
          <a:lstStyle/>
          <a:p>
            <a:pPr>
              <a:lnSpc>
                <a:spcPts val="1150"/>
              </a:lnSpc>
            </a:pPr>
            <a:r>
              <a:rPr lang="en-CA" sz="996">
                <a:solidFill>
                  <a:srgbClr val="000000"/>
                </a:solidFill>
                <a:latin typeface="Arial"/>
                <a:cs typeface="Arial"/>
              </a:rPr>
              <a:t>10</a:t>
            </a:r>
          </a:p>
          <a:p>
            <a:pPr>
              <a:lnSpc>
                <a:spcPts val="1150"/>
              </a:lnSpc>
            </a:pPr>
            <a:endParaRPr lang="en-CA" sz="996">
              <a:solidFill>
                <a:srgbClr val="000000"/>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C89709D4-2F86-2C53-28E8-6F22AAB61225}"/>
              </a:ext>
            </a:extLst>
          </p:cNvPr>
          <p:cNvSpPr txBox="1"/>
          <p:nvPr/>
        </p:nvSpPr>
        <p:spPr>
          <a:xfrm>
            <a:off x="1975945" y="693683"/>
            <a:ext cx="7441461" cy="523220"/>
          </a:xfrm>
          <a:prstGeom prst="rect">
            <a:avLst/>
          </a:prstGeom>
          <a:noFill/>
        </p:spPr>
        <p:txBody>
          <a:bodyPr wrap="none" rtlCol="0">
            <a:spAutoFit/>
          </a:bodyPr>
          <a:lstStyle/>
          <a:p>
            <a:r>
              <a:rPr lang="tr-TR" sz="2800" b="1" dirty="0">
                <a:solidFill>
                  <a:schemeClr val="bg1"/>
                </a:solidFill>
                <a:highlight>
                  <a:srgbClr val="800000"/>
                </a:highlight>
              </a:rPr>
              <a:t>EK VERGİ HESAPLANMAYACAK DURUMLAR</a:t>
            </a:r>
          </a:p>
        </p:txBody>
      </p:sp>
      <p:sp>
        <p:nvSpPr>
          <p:cNvPr id="6" name="Metin kutusu 5">
            <a:extLst>
              <a:ext uri="{FF2B5EF4-FFF2-40B4-BE49-F238E27FC236}">
                <a16:creationId xmlns:a16="http://schemas.microsoft.com/office/drawing/2014/main" id="{D73896F8-A514-8A37-FCCC-5B448D017CBB}"/>
              </a:ext>
            </a:extLst>
          </p:cNvPr>
          <p:cNvSpPr txBox="1"/>
          <p:nvPr/>
        </p:nvSpPr>
        <p:spPr>
          <a:xfrm>
            <a:off x="1387366" y="2091559"/>
            <a:ext cx="10465413" cy="5201424"/>
          </a:xfrm>
          <a:prstGeom prst="rect">
            <a:avLst/>
          </a:prstGeom>
          <a:noFill/>
        </p:spPr>
        <p:txBody>
          <a:bodyPr wrap="square" rtlCol="0">
            <a:spAutoFit/>
          </a:bodyPr>
          <a:lstStyle/>
          <a:p>
            <a:pPr marL="285750" indent="-285750">
              <a:buFont typeface="Wingdings" pitchFamily="2" charset="2"/>
              <a:buChar char="Ø"/>
            </a:pPr>
            <a:r>
              <a:rPr lang="tr-TR" sz="2800" b="1" dirty="0">
                <a:solidFill>
                  <a:schemeClr val="accent1"/>
                </a:solidFill>
              </a:rPr>
              <a:t>TFRS/VUK HÜKÜMLERİNDEN KAYNAKLANAN DÜZELTMELER</a:t>
            </a:r>
          </a:p>
          <a:p>
            <a:endParaRPr lang="tr-TR" sz="2400" dirty="0">
              <a:solidFill>
                <a:srgbClr val="FF0000"/>
              </a:solidFill>
            </a:endParaRPr>
          </a:p>
          <a:p>
            <a:pPr marL="285750" indent="-285750">
              <a:buFont typeface="Wingdings" pitchFamily="2" charset="2"/>
              <a:buChar char="Ø"/>
            </a:pPr>
            <a:r>
              <a:rPr lang="tr-TR" sz="2800" b="1" dirty="0">
                <a:solidFill>
                  <a:schemeClr val="accent1"/>
                </a:solidFill>
              </a:rPr>
              <a:t>%5 VERGİ İNDİRİMİ (GVK MÜK. 121)</a:t>
            </a:r>
          </a:p>
          <a:p>
            <a:pPr marL="285750" indent="-285750">
              <a:buFont typeface="Wingdings" pitchFamily="2" charset="2"/>
              <a:buChar char="Ø"/>
            </a:pPr>
            <a:endParaRPr lang="tr-TR" sz="2400" dirty="0">
              <a:solidFill>
                <a:srgbClr val="FF0000"/>
              </a:solidFill>
            </a:endParaRPr>
          </a:p>
          <a:p>
            <a:pPr marL="285750" indent="-285750">
              <a:buFont typeface="Wingdings" pitchFamily="2" charset="2"/>
              <a:buChar char="Ø"/>
            </a:pPr>
            <a:r>
              <a:rPr lang="tr-TR" sz="2800" b="1" dirty="0">
                <a:solidFill>
                  <a:schemeClr val="accent1"/>
                </a:solidFill>
              </a:rPr>
              <a:t>KIDEM TAZMİNATI KARŞILIKLARI, SGK PRİM İNDİRİMLERİ GİBİ BİLANÇO DÜZELTMELERİ</a:t>
            </a:r>
          </a:p>
          <a:p>
            <a:pPr marL="285750" indent="-285750">
              <a:buFont typeface="Wingdings" pitchFamily="2" charset="2"/>
              <a:buChar char="Ø"/>
            </a:pPr>
            <a:endParaRPr lang="tr-TR" sz="2400" dirty="0">
              <a:solidFill>
                <a:srgbClr val="FF0000"/>
              </a:solidFill>
            </a:endParaRPr>
          </a:p>
          <a:p>
            <a:pPr marL="285750" indent="-285750">
              <a:buFont typeface="Wingdings" pitchFamily="2" charset="2"/>
              <a:buChar char="Ø"/>
            </a:pPr>
            <a:r>
              <a:rPr lang="tr-TR" sz="2800" b="1" dirty="0">
                <a:solidFill>
                  <a:schemeClr val="accent1"/>
                </a:solidFill>
              </a:rPr>
              <a:t>GEÇ GELEN FATURALARDAN KAYNAKLI DÜZELTMELER</a:t>
            </a:r>
          </a:p>
          <a:p>
            <a:pPr marL="285750" indent="-285750">
              <a:buFont typeface="Wingdings" pitchFamily="2" charset="2"/>
              <a:buChar char="Ø"/>
            </a:pPr>
            <a:endParaRPr lang="tr-TR" sz="2400" dirty="0">
              <a:solidFill>
                <a:srgbClr val="FF0000"/>
              </a:solidFill>
            </a:endParaRPr>
          </a:p>
          <a:p>
            <a:pPr marL="285750" indent="-285750">
              <a:buFont typeface="Wingdings" pitchFamily="2" charset="2"/>
              <a:buChar char="Ø"/>
            </a:pPr>
            <a:endParaRPr lang="tr-TR" sz="2400" dirty="0">
              <a:solidFill>
                <a:srgbClr val="FF0000"/>
              </a:solidFill>
            </a:endParaRPr>
          </a:p>
          <a:p>
            <a:pPr marL="285750" indent="-285750">
              <a:buFont typeface="Wingdings" pitchFamily="2" charset="2"/>
              <a:buChar char="Ø"/>
            </a:pPr>
            <a:endParaRPr lang="tr-TR" dirty="0"/>
          </a:p>
          <a:p>
            <a:pPr marL="285750" indent="-285750">
              <a:buFont typeface="Wingdings" pitchFamily="2" charset="2"/>
              <a:buChar char="Ø"/>
            </a:pPr>
            <a:endParaRPr lang="tr-TR" dirty="0"/>
          </a:p>
          <a:p>
            <a:endParaRPr lang="tr-TR" dirty="0"/>
          </a:p>
          <a:p>
            <a:endParaRPr lang="tr-TR" dirty="0"/>
          </a:p>
        </p:txBody>
      </p:sp>
    </p:spTree>
    <p:extLst>
      <p:ext uri="{BB962C8B-B14F-4D97-AF65-F5344CB8AC3E}">
        <p14:creationId xmlns:p14="http://schemas.microsoft.com/office/powerpoint/2010/main" val="28616212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8F604-3675-FC1A-B83E-64D215F1EBF6}"/>
              </a:ext>
            </a:extLst>
          </p:cNvPr>
          <p:cNvSpPr>
            <a:spLocks noGrp="1"/>
          </p:cNvSpPr>
          <p:nvPr>
            <p:ph type="title"/>
          </p:nvPr>
        </p:nvSpPr>
        <p:spPr>
          <a:xfrm>
            <a:off x="1625600" y="666497"/>
            <a:ext cx="9994900" cy="889034"/>
          </a:xfrm>
          <a:solidFill>
            <a:schemeClr val="accent1"/>
          </a:solidFill>
        </p:spPr>
        <p:txBody>
          <a:bodyPr>
            <a:normAutofit fontScale="90000"/>
          </a:bodyPr>
          <a:lstStyle/>
          <a:p>
            <a:pPr algn="ctr"/>
            <a:r>
              <a:rPr lang="tr-TR" b="1" dirty="0">
                <a:solidFill>
                  <a:schemeClr val="bg1"/>
                </a:solidFill>
              </a:rPr>
              <a:t> </a:t>
            </a:r>
            <a:r>
              <a:rPr lang="tr-TR" sz="4000" b="1" dirty="0">
                <a:solidFill>
                  <a:schemeClr val="bg1"/>
                </a:solidFill>
              </a:rPr>
              <a:t>EK VERGİ ANAYASAYA AYKIRI MI? </a:t>
            </a:r>
            <a:br>
              <a:rPr lang="tr-TR" altLang="tr-TR" sz="4000" b="1" dirty="0">
                <a:solidFill>
                  <a:schemeClr val="bg1"/>
                </a:solidFill>
              </a:rPr>
            </a:br>
            <a:endParaRPr lang="tr-TR" sz="4000" b="1" dirty="0">
              <a:solidFill>
                <a:schemeClr val="bg1"/>
              </a:solidFill>
            </a:endParaRPr>
          </a:p>
        </p:txBody>
      </p:sp>
      <p:sp>
        <p:nvSpPr>
          <p:cNvPr id="4" name="İçerik Yer Tutucusu 3">
            <a:extLst>
              <a:ext uri="{FF2B5EF4-FFF2-40B4-BE49-F238E27FC236}">
                <a16:creationId xmlns:a16="http://schemas.microsoft.com/office/drawing/2014/main" id="{FA72FFF0-A996-DFD9-32DA-4489AF08D250}"/>
              </a:ext>
            </a:extLst>
          </p:cNvPr>
          <p:cNvSpPr>
            <a:spLocks noGrp="1"/>
          </p:cNvSpPr>
          <p:nvPr>
            <p:ph sz="half" idx="2"/>
          </p:nvPr>
        </p:nvSpPr>
        <p:spPr>
          <a:xfrm>
            <a:off x="1484460" y="1912883"/>
            <a:ext cx="10537371" cy="4708634"/>
          </a:xfrm>
        </p:spPr>
        <p:txBody>
          <a:bodyPr>
            <a:normAutofit fontScale="25000" lnSpcReduction="20000"/>
          </a:bodyPr>
          <a:lstStyle/>
          <a:p>
            <a:pPr marL="0" algn="just" rtl="0" eaLnBrk="1" fontAlgn="t" latinLnBrk="0" hangingPunct="1">
              <a:lnSpc>
                <a:spcPct val="107000"/>
              </a:lnSpc>
              <a:spcBef>
                <a:spcPts val="0"/>
              </a:spcBef>
              <a:spcAft>
                <a:spcPts val="0"/>
              </a:spcAft>
            </a:pPr>
            <a:r>
              <a:rPr lang="tr-TR" sz="9600" b="1" dirty="0">
                <a:solidFill>
                  <a:schemeClr val="accent1"/>
                </a:solidFill>
              </a:rPr>
              <a:t>EK VERGİ DÜZENLEMESİNİN YÜRÜRLÜĞE GİRDİĞİ TARİHTEN BU YANA BAŞLAYAN TARTIŞMA HALA DEVAM EDİYOR. BU KONUDA AÇILACAK DAVALAR SONUÇLANINCAYA KADAR DA EVAM EDECEK GİBİ GÖRÜNÜYOR.</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AYKIRILIK İDDİASINDA DEĞERLENDİRME KISTASLARI ANAYASANIN İKİ MADDESİNE DAYANIYOR: </a:t>
            </a:r>
          </a:p>
          <a:p>
            <a:pPr marL="0" algn="just" rtl="0" eaLnBrk="1" fontAlgn="t" latinLnBrk="0" hangingPunct="1">
              <a:lnSpc>
                <a:spcPct val="107000"/>
              </a:lnSpc>
              <a:spcBef>
                <a:spcPts val="0"/>
              </a:spcBef>
              <a:spcAft>
                <a:spcPts val="0"/>
              </a:spcAft>
            </a:pPr>
            <a:endParaRPr lang="tr-TR" sz="9600" b="1" dirty="0">
              <a:solidFill>
                <a:schemeClr val="accent1"/>
              </a:solidFill>
            </a:endParaRPr>
          </a:p>
          <a:p>
            <a:pPr marL="0" algn="just" rtl="0" eaLnBrk="1" fontAlgn="t" latinLnBrk="0" hangingPunct="1">
              <a:lnSpc>
                <a:spcPct val="107000"/>
              </a:lnSpc>
              <a:spcBef>
                <a:spcPts val="0"/>
              </a:spcBef>
              <a:spcAft>
                <a:spcPts val="0"/>
              </a:spcAft>
            </a:pPr>
            <a:r>
              <a:rPr lang="tr-TR" sz="9600" b="1" dirty="0">
                <a:solidFill>
                  <a:schemeClr val="accent1"/>
                </a:solidFill>
              </a:rPr>
              <a:t>BİRİNCİSİ: ANAYASA MADDE 2 (HUKUK DEVLETİ, HUKUKİ GÜVENLİK VE ÖNGÖRÜLEBİLİRLİK),</a:t>
            </a:r>
          </a:p>
          <a:p>
            <a:pPr marL="0" indent="0" algn="just" rtl="0" eaLnBrk="1" fontAlgn="t" latinLnBrk="0" hangingPunct="1">
              <a:lnSpc>
                <a:spcPct val="107000"/>
              </a:lnSpc>
              <a:spcBef>
                <a:spcPts val="0"/>
              </a:spcBef>
              <a:spcAft>
                <a:spcPts val="0"/>
              </a:spcAft>
              <a:buNone/>
            </a:pPr>
            <a:r>
              <a:rPr lang="tr-TR" sz="9600" b="1" dirty="0">
                <a:solidFill>
                  <a:schemeClr val="accent1"/>
                </a:solidFill>
              </a:rPr>
              <a:t> </a:t>
            </a:r>
          </a:p>
          <a:p>
            <a:pPr marL="0" algn="just" rtl="0" eaLnBrk="1" fontAlgn="t" latinLnBrk="0" hangingPunct="1">
              <a:lnSpc>
                <a:spcPct val="107000"/>
              </a:lnSpc>
              <a:spcBef>
                <a:spcPts val="0"/>
              </a:spcBef>
              <a:spcAft>
                <a:spcPts val="0"/>
              </a:spcAft>
            </a:pPr>
            <a:r>
              <a:rPr lang="tr-TR" sz="9600" b="1" dirty="0">
                <a:solidFill>
                  <a:schemeClr val="accent1"/>
                </a:solidFill>
              </a:rPr>
              <a:t>İKİNCİSİ İSE ANAYASA MADE 73 (VERGİNİN MALİ GÜCE GÖRE ALINMASI, VERGİ YÜKÜNÜN ADALETLİ VE EŞİT DAĞILIMI)</a:t>
            </a:r>
          </a:p>
          <a:p>
            <a:pPr marL="0" indent="0" algn="l" rtl="0" eaLnBrk="1" fontAlgn="t" latinLnBrk="0" hangingPunct="1">
              <a:lnSpc>
                <a:spcPct val="107000"/>
              </a:lnSpc>
              <a:spcBef>
                <a:spcPts val="0"/>
              </a:spcBef>
              <a:spcAft>
                <a:spcPts val="0"/>
              </a:spcAft>
              <a:buNone/>
            </a:pPr>
            <a:endParaRPr lang="tr-TR" sz="11200" b="1" dirty="0">
              <a:solidFill>
                <a:schemeClr val="accent1"/>
              </a:solidFill>
            </a:endParaRPr>
          </a:p>
          <a:p>
            <a:pPr marL="0" algn="just" rtl="0" eaLnBrk="1" fontAlgn="t" latinLnBrk="0" hangingPunct="1">
              <a:lnSpc>
                <a:spcPct val="107000"/>
              </a:lnSpc>
              <a:spcBef>
                <a:spcPts val="0"/>
              </a:spcBef>
              <a:spcAft>
                <a:spcPts val="0"/>
              </a:spcAft>
            </a:pPr>
            <a:endParaRPr lang="tr-TR" sz="11300" b="1" dirty="0">
              <a:solidFill>
                <a:schemeClr val="accent1"/>
              </a:solidFill>
            </a:endParaRPr>
          </a:p>
          <a:p>
            <a:pPr marL="0" algn="just" rtl="0" eaLnBrk="1" fontAlgn="t" latinLnBrk="0" hangingPunct="1">
              <a:lnSpc>
                <a:spcPct val="107000"/>
              </a:lnSpc>
              <a:spcBef>
                <a:spcPts val="0"/>
              </a:spcBef>
              <a:spcAft>
                <a:spcPts val="0"/>
              </a:spcAft>
            </a:pPr>
            <a:endParaRPr lang="tr-TR" sz="11200" b="1" dirty="0">
              <a:solidFill>
                <a:schemeClr val="accent1"/>
              </a:solidFill>
            </a:endParaRPr>
          </a:p>
        </p:txBody>
      </p:sp>
    </p:spTree>
    <p:extLst>
      <p:ext uri="{BB962C8B-B14F-4D97-AF65-F5344CB8AC3E}">
        <p14:creationId xmlns:p14="http://schemas.microsoft.com/office/powerpoint/2010/main" val="11169496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3642</TotalTime>
  <Words>8871</Words>
  <Application>Microsoft Macintosh PowerPoint</Application>
  <PresentationFormat>Geniş ekran</PresentationFormat>
  <Paragraphs>1120</Paragraphs>
  <Slides>111</Slides>
  <Notes>61</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111</vt:i4>
      </vt:variant>
    </vt:vector>
  </HeadingPairs>
  <TitlesOfParts>
    <vt:vector size="123" baseType="lpstr">
      <vt:lpstr>Arial</vt:lpstr>
      <vt:lpstr>Calibri</vt:lpstr>
      <vt:lpstr>Calibri Light</vt:lpstr>
      <vt:lpstr>Century Gothic</vt:lpstr>
      <vt:lpstr>Georgia Bold Italic</vt:lpstr>
      <vt:lpstr>Georgia Italic</vt:lpstr>
      <vt:lpstr>Open Sans</vt:lpstr>
      <vt:lpstr>Times New Roman</vt:lpstr>
      <vt:lpstr>Trebuchet MS</vt:lpstr>
      <vt:lpstr>Wingdings</vt:lpstr>
      <vt:lpstr>Wingdings 3</vt:lpstr>
      <vt:lpstr>Duman</vt:lpstr>
      <vt:lpstr> BORÇ YAPILANDIRMASI,  İŞLETME KAYITLARININ  DÜZELTİLMESİ VE  EK VERGİ  ABDULLAH TOLU YMM BURSA, 8 NİSAN 2023</vt:lpstr>
      <vt:lpstr>NE KADAR BORÇ YAPILANDIRILACAK?</vt:lpstr>
      <vt:lpstr>NE KADAR BORÇ YAPILANDIRILACAK?</vt:lpstr>
      <vt:lpstr>NE KADAR BORÇ YAPILANDIRILACAK?</vt:lpstr>
      <vt:lpstr>NE KADAR BORÇ YAPILANDIRILACAK?</vt:lpstr>
      <vt:lpstr>PowerPoint Sunusu</vt:lpstr>
      <vt:lpstr>PowerPoint Sunusu</vt:lpstr>
      <vt:lpstr>KESİNLEŞMİŞ ALACAKLARDA ALACAKLI İDARELER</vt:lpstr>
      <vt:lpstr>KAPSAMA GİREN ALACAKLAR</vt:lpstr>
      <vt:lpstr>PowerPoint Sunusu</vt:lpstr>
      <vt:lpstr>TİCARET BAKANLIĞI’NIN YAPILANDIRMA KAPSAMINDAKİ ALACAKLARI </vt:lpstr>
      <vt:lpstr>SGK’NIN YAPILANDIRMA KAPSAMINDAKİ ALACAKLARI </vt:lpstr>
      <vt:lpstr>SGK’NIN YAPILANDIRMA KAPSAMINDAKİ ALACAKLARI </vt:lpstr>
      <vt:lpstr>BÜYÜKŞEHİR BELEDİYELERİNİN YAPILANDIRMA KAPSAMINDAKİ ALACAKLARI </vt:lpstr>
      <vt:lpstr>BELEDİYELERİN YAPILANDIRMA KAPSAMINDAKİ ALACAKLARI </vt:lpstr>
      <vt:lpstr>BORÇ YAPILANDIRMASINDA MİLAT</vt:lpstr>
      <vt:lpstr>BORÇ YAPILANDIRMASINDA MİLAT</vt:lpstr>
      <vt:lpstr>BORÇ YAPILANDIRMASINDA MİLAT</vt:lpstr>
      <vt:lpstr>BORÇ YAPILANDIRMASINDA MİLAT</vt:lpstr>
      <vt:lpstr>YAPILANDIRMADA MİLAT</vt:lpstr>
      <vt:lpstr>PowerPoint Sunusu</vt:lpstr>
      <vt:lpstr>YAPILANDIRMADA MİLAT</vt:lpstr>
      <vt:lpstr>YAPILANDIRMADA MİLAT</vt:lpstr>
      <vt:lpstr>YAPILANDIRMADA BAŞVURU SÜRESİ </vt:lpstr>
      <vt:lpstr>YAPILANDIRMADA BAŞVURU SÜRESİ </vt:lpstr>
      <vt:lpstr>YAPILANDIRMADA BAŞVURU SÜRESİ </vt:lpstr>
      <vt:lpstr>YAPILANDIRMADA BAŞVURU SÜRESİ </vt:lpstr>
      <vt:lpstr>YAPILANDIRMADA BAŞVURU SÜRESİ </vt:lpstr>
      <vt:lpstr>YAPILANDIRMADA BAŞVURU SÜRESİ </vt:lpstr>
      <vt:lpstr>YAPILANDIRMADA BAŞVURU SÜRESİ </vt:lpstr>
      <vt:lpstr>YAPILANDIRMADA BAŞVURU SÜRESİ </vt:lpstr>
      <vt:lpstr>YAPILANDIRMADA BAŞVURU SÜRESİ </vt:lpstr>
      <vt:lpstr>YAPILANDIRMADA BAŞVURU SÜRESİ </vt:lpstr>
      <vt:lpstr>YAPILANDIRMADA BAŞVURU SÜRESİ </vt:lpstr>
      <vt:lpstr>YAPILANDIRMA ÖRNEĞİ </vt:lpstr>
      <vt:lpstr>YAPILANDIRMA ÖRNEĞİ </vt:lpstr>
      <vt:lpstr>YAPILANDIRMA ÖRNEĞİ </vt:lpstr>
      <vt:lpstr>  DAVA SAFHASINDAKİ BORÇLAR </vt:lpstr>
      <vt:lpstr>  DAVA SAFHASINDAKİ BORÇLAR </vt:lpstr>
      <vt:lpstr>  DAVA SAFHASINDAKİ BORÇLAR </vt:lpstr>
      <vt:lpstr>  DAVA SAFHASINDAKİ BORÇLAR </vt:lpstr>
      <vt:lpstr>  DAVA SAFHASINDAKİ BORÇLAR </vt:lpstr>
      <vt:lpstr>  DAVA SAFHASINDAKİ BORÇLAR </vt:lpstr>
      <vt:lpstr>PowerPoint Sunusu</vt:lpstr>
      <vt:lpstr>PowerPoint Sunusu</vt:lpstr>
      <vt:lpstr>PowerPoint Sunusu</vt:lpstr>
      <vt:lpstr>  DAVA SAFHASINDAKİ BORÇLAR </vt:lpstr>
      <vt:lpstr>  DAVA SAFHASINDAKİ BORÇLAR </vt:lpstr>
      <vt:lpstr>  İNCELEME VE TARHİYAT AŞAMASINDAKİ ALACAKLAR </vt:lpstr>
      <vt:lpstr>  İNCELEME VE TARHİYAT AŞAMASINDAKİ ALACAKLAR </vt:lpstr>
      <vt:lpstr>  İNCELEME VE TARHİYAT AŞAMASINDAKİ ALACAKLAR </vt:lpstr>
      <vt:lpstr>PowerPoint Sunusu</vt:lpstr>
      <vt:lpstr> PİŞMANLIK, İZAHA DAVET VE KENDİLİĞİNDEN BEYAN</vt:lpstr>
      <vt:lpstr>  İŞLETME KAYITLARININ DÜZELTİLMESİ</vt:lpstr>
      <vt:lpstr>  İŞLETME KAYITLARININ DÜZELTİLMESİ</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İŞLETMEDE BULUNDUĞU HALDE KAYITLARDA  YER ALMAYAN KIYMETLER</vt:lpstr>
      <vt:lpstr> KAYITLARDA YER ALDIĞI HALDE İŞLETMEDE  BULUNMAYAN KIYMETLER</vt:lpstr>
      <vt:lpstr> KAYITLARDA YER ALDIĞI HALDE İŞLETMEDE  BULUNMAYAN KIYMETLER</vt:lpstr>
      <vt:lpstr> KASA VE ORTAKLARDAN ALACAKLAR DÜZELTME İMKANI BULUNMAYAN KIYMETLER</vt:lpstr>
      <vt:lpstr> KASA VE ORTAKLARDAN ALACAKLAR DÜZELTME İMKANI BULUNMAYAN KIYMETLER</vt:lpstr>
      <vt:lpstr> KASA VE ORTAKLARDAN ALACAKLAR DÜZELTME İMKANI BULUNMAYAN KIYMETLER</vt:lpstr>
      <vt:lpstr> KASA VE ORTAKLARDAN ALACAKLAR DÜZELTME İMKANI BULUNMAYAN KIYMETLER</vt:lpstr>
      <vt:lpstr> KASA VE ORTAKLARDAN ALACAKLAR DÜZELTME İMKANI BULUNMAYAN KIYMETLER</vt:lpstr>
      <vt:lpstr> KASA VE ORTAKLARDAN ALACAKLAR DÜZELTME İMKANI BULUNMAYAN KIYMETLER</vt:lpstr>
      <vt:lpstr> KASA VE ORTAKLARDAN ALACAKLARA DÜZELTME İMKANI BULUNMAYAN KIYMETLER</vt:lpstr>
      <vt:lpstr> KASA VE ORTAKLARDAN ALACAKLARA DÜZELTME İMKANI BULUNMAYAN KIYMETLER</vt:lpstr>
      <vt:lpstr> KASA VE ORTAKLARDAN ALACAKLARA DÜZELTME İMKANI BULUNMAYAN KIYMETLER</vt:lpstr>
      <vt:lpstr> KASA VE ORTAKLARDAN ALACAKLARA DÜZELTME İMKANI BULUNMAYAN KIYMETLER</vt:lpstr>
      <vt:lpstr> KASA VE ORTAKLARDAN ALACAKLARA DÜZELTME İMKANI </vt:lpstr>
      <vt:lpstr> KASA VE ORTAKLARDAN ALACAKLARA DÜZELTME İMKANI BULUNMAYAN KIYMETLER</vt:lpstr>
      <vt:lpstr> KASA VE ORTAKLARDAN ALACAKLARA DÜZELTME İMKANI BULUNMAYAN KIYMETLER</vt:lpstr>
      <vt:lpstr> KASA VE ORTAKLARDAN ALACAKLARA DÜZELTME İMKANI BULUNMAYAN KIYMETLER</vt:lpstr>
      <vt:lpstr> EK VERGİ </vt:lpstr>
      <vt:lpstr> EK VERGİ </vt:lpstr>
      <vt:lpstr> EK VERGİ </vt:lpstr>
      <vt:lpstr> EK VERGİ </vt:lpstr>
      <vt:lpstr>PowerPoint Sunusu</vt:lpstr>
      <vt:lpstr>PowerPoint Sunusu</vt:lpstr>
      <vt:lpstr>PowerPoint Sunusu</vt:lpstr>
      <vt:lpstr>PowerPoint Sunusu</vt:lpstr>
      <vt:lpstr> EK VERGİ ANAYASAYA AYKIRI MI?  </vt:lpstr>
      <vt:lpstr> EK VERGİ ANAYASAYA AYKIRI MI?  </vt:lpstr>
      <vt:lpstr> EK VERGİ ANAYASAYA AYKIRI MI?  </vt:lpstr>
      <vt:lpstr> EK VERGİ ANAYASAYA AYKIRI MI?  </vt:lpstr>
      <vt:lpstr> EK VERGİ ANAYASAYA AYKIRI MI?  </vt:lpstr>
      <vt:lpstr> EK VERGİ ANAYASAYA AYKIRI MI?  </vt:lpstr>
      <vt:lpstr> EK VERGİ ANAYASAYA AYKIRI MI?  </vt:lpstr>
      <vt:lpstr> EK VERGİ ANAYASAYA AYKIRI MI?  </vt:lpstr>
      <vt:lpstr> EK VERGİ ANAYASAYA AYKIRI MI?  </vt:lpstr>
      <vt:lpstr> EK VERGİ ANAYASAYA AYKIRI MI?  </vt:lpstr>
      <vt:lpstr> İSTİSNADAN VAZGEÇMEK MÜMKÜN MÜ? </vt:lpstr>
      <vt:lpstr> İSTİSNADAN VAZGEÇMEK MÜMKÜN MÜ?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YAPILANDIRMA HÜKÜMLERİNE GENEL BAKIŞ</dc:title>
  <dc:creator>dnz</dc:creator>
  <cp:lastModifiedBy>Microsoft Office User</cp:lastModifiedBy>
  <cp:revision>116</cp:revision>
  <dcterms:created xsi:type="dcterms:W3CDTF">2023-01-30T08:38:33Z</dcterms:created>
  <dcterms:modified xsi:type="dcterms:W3CDTF">2023-04-08T07:34:53Z</dcterms:modified>
</cp:coreProperties>
</file>